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</p:sldMasterIdLst>
  <p:notesMasterIdLst>
    <p:notesMasterId r:id="rId28"/>
  </p:notesMasterIdLst>
  <p:sldIdLst>
    <p:sldId id="257" r:id="rId5"/>
    <p:sldId id="279" r:id="rId6"/>
    <p:sldId id="270" r:id="rId7"/>
    <p:sldId id="272" r:id="rId8"/>
    <p:sldId id="267" r:id="rId9"/>
    <p:sldId id="271" r:id="rId10"/>
    <p:sldId id="263" r:id="rId11"/>
    <p:sldId id="268" r:id="rId12"/>
    <p:sldId id="269" r:id="rId13"/>
    <p:sldId id="266" r:id="rId14"/>
    <p:sldId id="262" r:id="rId15"/>
    <p:sldId id="265" r:id="rId16"/>
    <p:sldId id="273" r:id="rId17"/>
    <p:sldId id="275" r:id="rId18"/>
    <p:sldId id="274" r:id="rId19"/>
    <p:sldId id="277" r:id="rId20"/>
    <p:sldId id="280" r:id="rId21"/>
    <p:sldId id="281" r:id="rId22"/>
    <p:sldId id="276" r:id="rId23"/>
    <p:sldId id="278" r:id="rId24"/>
    <p:sldId id="264" r:id="rId25"/>
    <p:sldId id="283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026" autoAdjust="0"/>
  </p:normalViewPr>
  <p:slideViewPr>
    <p:cSldViewPr snapToGrid="0">
      <p:cViewPr varScale="1">
        <p:scale>
          <a:sx n="89" d="100"/>
          <a:sy n="89" d="100"/>
        </p:scale>
        <p:origin x="13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4276D-A6A4-467F-81A0-16778198CE2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7F23C-F73E-4390-9F36-290D6E3D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9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  <a:p>
            <a:r>
              <a:rPr lang="en-US" dirty="0"/>
              <a:t>Audio – please mute, unless you have a question or comment. </a:t>
            </a:r>
          </a:p>
          <a:p>
            <a:r>
              <a:rPr lang="en-US" dirty="0"/>
              <a:t>Camera on or off?</a:t>
            </a:r>
          </a:p>
          <a:p>
            <a:pPr lvl="1"/>
            <a:r>
              <a:rPr lang="en-US" dirty="0"/>
              <a:t>Recent research found that the intense, sustained eye contact and self-awareness that web-based meetings produce increases stress.  You may hide your self view. </a:t>
            </a:r>
          </a:p>
          <a:p>
            <a:pPr lvl="1"/>
            <a:r>
              <a:rPr lang="en-US" dirty="0"/>
              <a:t>Another study published by Stanford University mentioned increased stress levels with web-based meetings b/c of sustained eye-contact and the appearance of being close to strangers. You can turn your camera view on or off.</a:t>
            </a:r>
          </a:p>
          <a:p>
            <a:pPr lvl="1"/>
            <a:r>
              <a:rPr lang="en-US" dirty="0"/>
              <a:t>Please use emojis!  For things you agree with, if you have questions, or comments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Zoom introductions – use the chat box for introductions and questions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Agenda</a:t>
            </a:r>
          </a:p>
          <a:p>
            <a:pPr lvl="1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F23C-F73E-4390-9F36-290D6E3D6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47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F23C-F73E-4390-9F36-290D6E3D61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0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chat box to share your project ideas!! Or if you’d like to share now’s the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F23C-F73E-4390-9F36-290D6E3D6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8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https://www.arc.gov/grant-resources/</a:t>
            </a:r>
          </a:p>
          <a:p>
            <a:r>
              <a:rPr lang="en-US" dirty="0"/>
              <a:t>https://www.arc.gov/wp-content/uploads/2020/08/Guide-to-ARC-Project-Performance-Measures.pdf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F23C-F73E-4390-9F36-290D6E3D61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31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F23C-F73E-4390-9F36-290D6E3D61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94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F23C-F73E-4390-9F36-290D6E3D61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1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F23C-F73E-4390-9F36-290D6E3D6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F23C-F73E-4390-9F36-290D6E3D6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9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Section 3.2 “ARC grant involving significant construction to be directly administered by the Commission only if the project will be managed by a Federal or State entity experienced in the management of federally funded construction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F23C-F73E-4390-9F36-290D6E3D61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9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Attainment, Competitive, Transitional, At-Risk and Distressed!!!!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F23C-F73E-4390-9F36-290D6E3D6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2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 Project Guidelines p. 4 online at: https://www.arc.gov/wp-content/uploads/2020/08/ARCProjectGuidelines.pdf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Appalachian Regional Development 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F23C-F73E-4390-9F36-290D6E3D61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4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https://www.arc.gov/wp-content/uploads/2020/09/Match-Requirements-for-ARC-Grants.pdf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F23C-F73E-4390-9F36-290D6E3D61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7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F23C-F73E-4390-9F36-290D6E3D61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6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F23C-F73E-4390-9F36-290D6E3D61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0C0817-A112-4847-8014-A94B7D2A4EA3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4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386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6FA2B21-3FCD-4721-B95C-427943F61125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454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3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C646AA-F36E-4540-911D-FFFC0A0EF24A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6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7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9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5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0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6FA2B21-3FCD-4721-B95C-427943F61125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13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southerntierwest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.gov/investment-prioriti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arc.gov/wp-content/uploads/2016/10/InvestinginAppalachiasFutureARCs2016-2020StrategicPlan.pdf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.gov/wp-content/uploads/2020/08/Guide-to-ARC-Project-Performance-Measure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www.arc.gov/wp-content/uploads/2020/08/ARC-Non-Construction-Project-Application-Checklist-1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.gov/wp-content/uploads/2020/09/Match-Requirements-for-ARC-Grants.pdf" TargetMode="External"/><Relationship Id="rId7" Type="http://schemas.openxmlformats.org/officeDocument/2006/relationships/hyperlink" Target="https://www.arc.gov/wp-content/uploads/2020/08/ARCProjectGuidelines.pdf" TargetMode="External"/><Relationship Id="rId2" Type="http://schemas.openxmlformats.org/officeDocument/2006/relationships/hyperlink" Target="https://www.arc.gov/county-economic-status-and-distressed-areas-by-state-fy-202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c.gov/wp-content/uploads/2016/10/InvestinginAppalachiasFutureARCs2016-2020StrategicPlan.pdf" TargetMode="External"/><Relationship Id="rId5" Type="http://schemas.openxmlformats.org/officeDocument/2006/relationships/hyperlink" Target="https://www.arc.gov/investment-priorities/" TargetMode="External"/><Relationship Id="rId4" Type="http://schemas.openxmlformats.org/officeDocument/2006/relationships/hyperlink" Target="https://www.arc.gov/wp-content/uploads/2020/09/NYS_Appalachian_Region_Strategy_Statement_Fiscal_Year_2020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erntierwest.org/uploads/1/2/5/1/125156875/arc_loi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rc.gov/wp-content/uploads/2020/08/ARCProjectsApprovedinFiscalYear2019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.gov/county-economic-status-and-distressed-areas-by-state-fy-202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c.gov/wp-content/uploads/2020/09/Match-Requirements-for-ARC-Grant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5318" y="582382"/>
            <a:ext cx="6201363" cy="204444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ARC FY2022 Grant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 Nuts &amp; Bolts</a:t>
            </a:r>
            <a:br>
              <a:rPr lang="en-US" sz="1050" dirty="0">
                <a:solidFill>
                  <a:schemeClr val="tx1"/>
                </a:solidFill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8979" y="5221395"/>
            <a:ext cx="2521610" cy="105422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Brought to you by Southern Tier West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Dr. Fileve Tlaloc Palmer</a:t>
            </a:r>
          </a:p>
        </p:txBody>
      </p:sp>
      <p:pic>
        <p:nvPicPr>
          <p:cNvPr id="5" name="Picture 4" descr="A picture containing 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46A4073-D6B1-4AE9-AD55-B0269F2AD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991" y="2228218"/>
            <a:ext cx="583791" cy="1447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7E402A-823A-444F-BE02-F2DC66DD4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900" y="2228219"/>
            <a:ext cx="31527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1F1101-D50C-4D7B-BC9B-11CA00258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887812"/>
            <a:ext cx="1218895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B28D89-0D8B-4798-9D22-47BEAD98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D62678-7595-4499-8036-7404231EB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E9BCD-5B2A-4D98-AD92-54A06DB46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7" y="548640"/>
            <a:ext cx="12188952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6BC48-40D0-4100-AE29-9702E2D5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9" y="68580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spc="150" dirty="0"/>
              <a:t>ARC Investment priorities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E79D2-8C70-41DC-A4E9-C4C178AEC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7" y="2377440"/>
            <a:ext cx="1218895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19656B78-080C-433E-87BD-6D30EFABE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247"/>
          <a:stretch/>
        </p:blipFill>
        <p:spPr>
          <a:xfrm>
            <a:off x="258699" y="3055247"/>
            <a:ext cx="5838825" cy="3290690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285877DD-BE33-43C7-9419-85A0C78863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7603" y="2339720"/>
            <a:ext cx="5205603" cy="45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86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378A-566A-48F0-A88A-34B85B92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919" y="284176"/>
            <a:ext cx="7358367" cy="150876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STRATEGY STATEMENT 2020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1697FE-AC1F-4E0C-8426-AC111FBDE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7952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421B89-64B2-4292-BF21-4424C2789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751477"/>
            <a:ext cx="2797792" cy="2529894"/>
          </a:xfrm>
          <a:prstGeom prst="rect">
            <a:avLst/>
          </a:prstGeom>
          <a:solidFill>
            <a:srgbClr val="FFFFFF"/>
          </a:solidFill>
          <a:ln w="12700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98FEFE45-7479-428F-AB2A-DB98AFA1E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14" y="144652"/>
            <a:ext cx="3209514" cy="3284348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D5D4434-1665-4D0D-8DA9-F4FB016FB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3604744"/>
            <a:ext cx="2797792" cy="2461512"/>
          </a:xfrm>
          <a:prstGeom prst="rect">
            <a:avLst/>
          </a:prstGeom>
          <a:solidFill>
            <a:srgbClr val="FFFFFF"/>
          </a:solidFill>
          <a:ln w="12700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518BA86-E5D7-4F21-8A65-4BD5F311F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8" y="3604744"/>
            <a:ext cx="3904296" cy="27818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26A05-7FF5-4652-839E-0B46CAFAC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918" y="2011680"/>
            <a:ext cx="7112002" cy="420624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Section 1.2: Economic Challenges &amp; Opportunities (pp. 3-5)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Downtown Revitalization 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Digital Access/Broadban</a:t>
            </a:r>
            <a:r>
              <a:rPr lang="en-US" dirty="0">
                <a:latin typeface="Arial" panose="020B0604020202020204" pitchFamily="34" charset="0"/>
              </a:rPr>
              <a:t>d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Labor Force Availability/Needs/Skills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Population </a:t>
            </a:r>
            <a:r>
              <a:rPr lang="en-US" dirty="0">
                <a:latin typeface="Arial" panose="020B0604020202020204" pitchFamily="34" charset="0"/>
              </a:rPr>
              <a:t>Change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Dependent Care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Interruptible Power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Family Agriculture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Opioid Crisis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D3994B-BF1D-4869-A469-644E0D8BB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9553" y="4163429"/>
            <a:ext cx="3802367" cy="19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8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840D-14B8-4B02-99DB-724A24962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Segoe UI" panose="020B0502040204020203" pitchFamily="34" charset="0"/>
              </a:rPr>
              <a:t>Section 3: Targeted Investment Priorities (pp. 6)</a:t>
            </a:r>
            <a:br>
              <a:rPr lang="en-US" sz="4000" dirty="0"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382F-4113-4E94-8690-BD31E5C9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Segoe UI" panose="020B0502040204020203" pitchFamily="34" charset="0"/>
              </a:rPr>
              <a:t>Pockets of Distress: high rates of poverty, unemployment, and low per capita income.</a:t>
            </a:r>
          </a:p>
          <a:p>
            <a:endParaRPr lang="en-US" sz="1800" dirty="0">
              <a:latin typeface="Segoe UI" panose="020B0502040204020203" pitchFamily="34" charset="0"/>
            </a:endParaRPr>
          </a:p>
          <a:p>
            <a:r>
              <a:rPr lang="en-US" sz="1800" dirty="0">
                <a:latin typeface="Segoe UI" panose="020B0502040204020203" pitchFamily="34" charset="0"/>
              </a:rPr>
              <a:t>Economic Clusters, Job Creation and Entrepreneurship</a:t>
            </a:r>
          </a:p>
          <a:p>
            <a:endParaRPr lang="en-US" sz="1800" dirty="0">
              <a:latin typeface="Segoe UI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F5EF1-84C0-4BBD-A0B4-226EF6698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46" y="3449622"/>
            <a:ext cx="10607281" cy="32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3E33-3FEA-4AA0-BD54-83C42309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en-US" dirty="0"/>
              <a:t>Building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ACF78-4E8C-49B0-A403-C2AA248A7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7" y="2011680"/>
            <a:ext cx="3676678" cy="4206240"/>
          </a:xfrm>
        </p:spPr>
        <p:txBody>
          <a:bodyPr>
            <a:normAutofit/>
          </a:bodyPr>
          <a:lstStyle/>
          <a:p>
            <a:r>
              <a:rPr lang="en-US" dirty="0"/>
              <a:t>Solves challenges in new and innovative ways</a:t>
            </a:r>
          </a:p>
          <a:p>
            <a:endParaRPr lang="en-US" dirty="0"/>
          </a:p>
          <a:p>
            <a:r>
              <a:rPr lang="en-US" dirty="0"/>
              <a:t>Includes specific outputs and outcomes</a:t>
            </a:r>
          </a:p>
          <a:p>
            <a:endParaRPr lang="en-US" dirty="0"/>
          </a:p>
          <a:p>
            <a:r>
              <a:rPr lang="en-US" dirty="0"/>
              <a:t>Cultivates new partnerships</a:t>
            </a:r>
          </a:p>
          <a:p>
            <a:endParaRPr lang="en-US" dirty="0"/>
          </a:p>
          <a:p>
            <a:r>
              <a:rPr lang="en-US" dirty="0"/>
              <a:t>Is sustainable beyond the grant period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800074-41F5-43C5-A6F7-23D0A4B53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582AA-B06C-4B40-B451-E7E7443F5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105" y="598634"/>
            <a:ext cx="5282128" cy="56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9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AB33E7-8030-402D-B850-4D02B638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4BB20-BA7E-4B1C-8CBF-F56A34055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BB87E-7714-4111-9DEA-266CA0F8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31235CCE-BC1C-414E-AD75-9CA16E645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8" y="1822028"/>
            <a:ext cx="5690290" cy="34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E2C13-CB1E-41EC-9115-A01A1C636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363" y="2011680"/>
            <a:ext cx="5090578" cy="420624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10FF72-B3D0-465F-BF78-FF0957099A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9" t="-249" r="-37" b="20862"/>
          <a:stretch/>
        </p:blipFill>
        <p:spPr>
          <a:xfrm>
            <a:off x="5855768" y="2039203"/>
            <a:ext cx="6365196" cy="4814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A118F9-BBE9-4743-ACC8-46D4BAB03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4934" y="0"/>
            <a:ext cx="6465034" cy="259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5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5032-72D3-42E2-9E7B-5CC62E1A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714A3-E419-4D79-A643-EFF0A91EE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744CC-A8F6-4D77-9CC7-0A6345719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19" y="640080"/>
            <a:ext cx="11612080" cy="581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46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75A0-7303-41BB-A0A9-D028080F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7913E-D98C-405F-AF29-393C822AA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114B1-81D4-477C-ADF1-8AAC87D41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715" y="309768"/>
            <a:ext cx="5353050" cy="1247775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6F92C97-9C66-4C78-952F-F37C26B0B5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41" t="25313" r="30862" b="2547"/>
          <a:stretch/>
        </p:blipFill>
        <p:spPr>
          <a:xfrm>
            <a:off x="3514068" y="1908551"/>
            <a:ext cx="4803228" cy="478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5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8C36-8217-4F3E-93FD-30E054AE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54C3D-C3B8-48CF-83A0-F501CBB40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A84FA-1232-449D-B8D0-210B4125C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56" t="13499" r="14470"/>
          <a:stretch/>
        </p:blipFill>
        <p:spPr>
          <a:xfrm>
            <a:off x="774440" y="-16506"/>
            <a:ext cx="10839062" cy="68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4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027B-A5AF-4FD6-911C-C6E5BBEA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C653D-7A37-4BB7-9B31-9E771A7ED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36D71-E745-44E4-BB8F-5A39FC8D1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2" t="12064" r="15510" b="13760"/>
          <a:stretch/>
        </p:blipFill>
        <p:spPr>
          <a:xfrm>
            <a:off x="178142" y="65314"/>
            <a:ext cx="11832885" cy="67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5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19E0-5A85-4907-8E01-017470AC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A2FC-657C-4E18-8DAD-39B49412D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Maximum grant $150,000, minimum $10,000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is a long-haul grant – meaning your project won’t start until mid-2022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Projects can last up to 18 months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Priority given to projects focused on those with significant economic outcomes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Although construction/renovation grants are considered eligible, the extra cost and bureaucracy associated with involving an external government entity to manage the grant AKA “basic agency” is not prioritized.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Planning or RD grants, while eligible, have lower priority than those that are ready to implement plans.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Depending on the ask for any given year between 4-6 projects get funded. </a:t>
            </a:r>
          </a:p>
          <a:p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Don’t wait to do your homework and start planning!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9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473DE-36E3-48ED-840D-04E122B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en-US" sz="3700" dirty="0"/>
              <a:t>Welcome!!!!!!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BDE8B-50DE-4686-AABA-0623C6DE9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7" y="2011679"/>
            <a:ext cx="3676678" cy="4678369"/>
          </a:xfrm>
        </p:spPr>
        <p:txBody>
          <a:bodyPr>
            <a:normAutofit lnSpcReduction="10000"/>
          </a:bodyPr>
          <a:lstStyle/>
          <a:p>
            <a:r>
              <a:rPr lang="en-US" sz="1400" b="1" dirty="0"/>
              <a:t>Best Practices</a:t>
            </a:r>
          </a:p>
          <a:p>
            <a:pPr lvl="1"/>
            <a:r>
              <a:rPr lang="en-US" sz="1400" dirty="0"/>
              <a:t>Audio: Please remember to mute</a:t>
            </a:r>
          </a:p>
          <a:p>
            <a:pPr lvl="1"/>
            <a:r>
              <a:rPr lang="en-US" sz="1400" dirty="0"/>
              <a:t>Camera on or off?</a:t>
            </a:r>
          </a:p>
          <a:p>
            <a:pPr lvl="1"/>
            <a:r>
              <a:rPr lang="en-US" sz="1400" dirty="0"/>
              <a:t>Use your body</a:t>
            </a:r>
          </a:p>
          <a:p>
            <a:pPr lvl="1"/>
            <a:r>
              <a:rPr lang="en-US" sz="1400" dirty="0"/>
              <a:t>Use emojis </a:t>
            </a:r>
          </a:p>
          <a:p>
            <a:pPr lvl="1"/>
            <a:r>
              <a:rPr lang="en-US" sz="1400" dirty="0"/>
              <a:t>Use the chat box!</a:t>
            </a:r>
          </a:p>
          <a:p>
            <a:r>
              <a:rPr lang="en-US" sz="1400" dirty="0"/>
              <a:t>Agenda:</a:t>
            </a:r>
          </a:p>
          <a:p>
            <a:pPr lvl="1"/>
            <a:r>
              <a:rPr lang="en-US" sz="1400" dirty="0"/>
              <a:t>Calendar</a:t>
            </a:r>
          </a:p>
          <a:p>
            <a:pPr lvl="1"/>
            <a:r>
              <a:rPr lang="en-US" sz="1400" dirty="0"/>
              <a:t>LOI</a:t>
            </a:r>
          </a:p>
          <a:p>
            <a:pPr lvl="1"/>
            <a:r>
              <a:rPr lang="en-US" sz="1400" dirty="0"/>
              <a:t>Eligibility and past funded projects</a:t>
            </a:r>
          </a:p>
          <a:p>
            <a:pPr lvl="1"/>
            <a:r>
              <a:rPr lang="en-US" sz="1400" dirty="0"/>
              <a:t>Maps and Match</a:t>
            </a:r>
          </a:p>
          <a:p>
            <a:pPr lvl="1"/>
            <a:r>
              <a:rPr lang="en-US" sz="1400" dirty="0"/>
              <a:t>Funding priorities: </a:t>
            </a:r>
          </a:p>
          <a:p>
            <a:pPr lvl="2"/>
            <a:r>
              <a:rPr lang="en-US" sz="1400" dirty="0"/>
              <a:t>ARC Goals and NYS Strategy </a:t>
            </a:r>
          </a:p>
          <a:p>
            <a:pPr lvl="1"/>
            <a:r>
              <a:rPr lang="en-US" sz="1400" dirty="0"/>
              <a:t>Outputs &amp; Outcomes</a:t>
            </a:r>
          </a:p>
          <a:p>
            <a:pPr lvl="1"/>
            <a:r>
              <a:rPr lang="en-US" sz="1400" dirty="0"/>
              <a:t>Check list and  App Grading</a:t>
            </a:r>
          </a:p>
          <a:p>
            <a:pPr lvl="1"/>
            <a:r>
              <a:rPr lang="en-US" sz="1400" dirty="0"/>
              <a:t>Conclusion </a:t>
            </a:r>
          </a:p>
          <a:p>
            <a:pPr lvl="1"/>
            <a:r>
              <a:rPr lang="en-US" sz="1400" dirty="0"/>
              <a:t>Resources</a:t>
            </a:r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endParaRPr lang="en-US" sz="1100" dirty="0"/>
          </a:p>
        </p:txBody>
      </p:sp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BD4FF9CB-BB94-4BC0-AFC3-0820F0A0F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3120" y="0"/>
            <a:ext cx="75488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4BD32E1D-E774-46F6-BB9B-2AFF4AB40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283" y="0"/>
            <a:ext cx="4027471" cy="3948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39CE0C39-157E-4FC7-9458-2B7D438AD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56" y="0"/>
            <a:ext cx="3613297" cy="3948959"/>
          </a:xfrm>
          <a:prstGeom prst="rect">
            <a:avLst/>
          </a:prstGeom>
        </p:spPr>
      </p:pic>
      <p:sp>
        <p:nvSpPr>
          <p:cNvPr id="28" name="Rectangle 21">
            <a:extLst>
              <a:ext uri="{FF2B5EF4-FFF2-40B4-BE49-F238E27FC236}">
                <a16:creationId xmlns:a16="http://schemas.microsoft.com/office/drawing/2014/main" id="{DEC43DF3-B59B-4A6E-A55A-5AF8D74F3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4592" y="0"/>
            <a:ext cx="3107408" cy="28289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794481-153F-4EA8-BAD9-F2CBD78B2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284" y="4109826"/>
            <a:ext cx="4016442" cy="274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0A6F68-EFD9-45BA-A7EF-4367E7FE4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9034" y="2989781"/>
            <a:ext cx="3092966" cy="38682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73C54BFE-47D1-4DC0-9B6C-151621DAC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034" y="3429000"/>
            <a:ext cx="3116604" cy="3116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9C1CE-41E3-45A5-B62F-4D88AA916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284" y="4029392"/>
            <a:ext cx="4016442" cy="1790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E9A6E7-B028-451C-8E90-E47A846BC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560" y="6004248"/>
            <a:ext cx="2667000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27F0F8-768D-4218-9CB8-16400B6B9E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4591" y="691823"/>
            <a:ext cx="3107409" cy="138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40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F50F-DDEB-4823-9822-C9376DA5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9" y="68580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endParaRPr lang="en-US" sz="6000" spc="15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BD576BD-CC33-4930-AC22-FAADDAB3B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2" t="37597" r="-330" b="13519"/>
          <a:stretch/>
        </p:blipFill>
        <p:spPr>
          <a:xfrm>
            <a:off x="848780" y="223270"/>
            <a:ext cx="10484422" cy="66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1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35DA-18F9-4CEB-A99E-887A04D6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73EF0-4B8E-46A2-AA4A-4D7A55603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Interactive map online at: </a:t>
            </a:r>
            <a:r>
              <a:rPr lang="en-US" dirty="0">
                <a:hlinkClick r:id="rId2"/>
              </a:rPr>
              <a:t>https://www.arc.gov/county-economic-status-and-distressed-areas-by-state-fy-2021/</a:t>
            </a:r>
            <a:endParaRPr lang="en-US" dirty="0"/>
          </a:p>
          <a:p>
            <a:r>
              <a:rPr lang="en-US" dirty="0"/>
              <a:t>Match Requirements for ARC Grants online at: </a:t>
            </a:r>
            <a:r>
              <a:rPr lang="en-US" dirty="0">
                <a:hlinkClick r:id="rId3"/>
              </a:rPr>
              <a:t>https://www.arc.gov/wp-content/uploads/2020/09/Match-Requirements-for-ARC-Grants.pdf</a:t>
            </a:r>
            <a:endParaRPr lang="en-US" dirty="0"/>
          </a:p>
          <a:p>
            <a:r>
              <a:rPr lang="en-US" dirty="0">
                <a:effectLst/>
                <a:latin typeface="Arial" panose="020B0604020202020204" pitchFamily="34" charset="0"/>
              </a:rPr>
              <a:t>NYS STRATEGY STATEMENT 2020 online at: </a:t>
            </a:r>
            <a:r>
              <a:rPr lang="en-US" dirty="0">
                <a:hlinkClick r:id="rId4"/>
              </a:rPr>
              <a:t>https://www.arc.gov/wp-content/uploads/2020/09/NYS_Appalachian_Region_Strategy_Statement_Fiscal_Year_2020.pdf</a:t>
            </a:r>
            <a:endParaRPr lang="en-US" dirty="0"/>
          </a:p>
          <a:p>
            <a:r>
              <a:rPr lang="en-US" dirty="0"/>
              <a:t>ARC Goals: </a:t>
            </a:r>
            <a:r>
              <a:rPr lang="en-US" dirty="0">
                <a:hlinkClick r:id="rId5"/>
              </a:rPr>
              <a:t>https://www.arc.gov/investment-priorities/</a:t>
            </a:r>
            <a:endParaRPr lang="en-US" dirty="0"/>
          </a:p>
          <a:p>
            <a:r>
              <a:rPr lang="en-US" dirty="0">
                <a:hlinkClick r:id="rId6"/>
              </a:rPr>
              <a:t>https://www.arc.gov/wp-content/uploads/2016/10/InvestinginAppalachiasFutureARCs2016-2020StrategicPlan.pdf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ARC Project Guidelines: </a:t>
            </a:r>
            <a:r>
              <a:rPr lang="en-US" dirty="0">
                <a:hlinkClick r:id="rId7"/>
              </a:rPr>
              <a:t>https://www.arc.gov/wp-content/uploads/2020/08/ARCProjectGuidelines.pdf</a:t>
            </a:r>
            <a:endParaRPr lang="en-US" dirty="0"/>
          </a:p>
          <a:p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https://www.arc.gov/wp-content/uploads/2016/10/InvestinginAppalachiasFutureARCs2016-2020StrategicPlan.pdf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5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DB441-95C8-4F99-8AF8-705A8312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869368BA-0E9C-4D58-A9B4-953CCDD46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975" y="2182682"/>
            <a:ext cx="3810000" cy="3810000"/>
          </a:xfrm>
        </p:spPr>
      </p:pic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8FBF653-A4BC-447F-AB26-1A154026B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085" y="2209800"/>
            <a:ext cx="4997914" cy="37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8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4986-0A70-43C5-97CA-1DDCB9BE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time!!!</a:t>
            </a:r>
          </a:p>
        </p:txBody>
      </p:sp>
      <p:pic>
        <p:nvPicPr>
          <p:cNvPr id="5" name="Content Placeholder 4" descr="A picture containing text, dog, mammal, brown&#10;&#10;Description automatically generated">
            <a:extLst>
              <a:ext uri="{FF2B5EF4-FFF2-40B4-BE49-F238E27FC236}">
                <a16:creationId xmlns:a16="http://schemas.microsoft.com/office/drawing/2014/main" id="{C6994547-87ED-4140-84DF-398CC3E45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769" y="2011363"/>
            <a:ext cx="4206875" cy="4206875"/>
          </a:xfrm>
        </p:spPr>
      </p:pic>
    </p:spTree>
    <p:extLst>
      <p:ext uri="{BB962C8B-B14F-4D97-AF65-F5344CB8AC3E}">
        <p14:creationId xmlns:p14="http://schemas.microsoft.com/office/powerpoint/2010/main" val="89585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1F1101-D50C-4D7B-BC9B-11CA00258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887812"/>
            <a:ext cx="1218895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B28D89-0D8B-4798-9D22-47BEAD98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D62678-7595-4499-8036-7404231EB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E9BCD-5B2A-4D98-AD92-54A06DB46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7" y="548640"/>
            <a:ext cx="12188952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1F50F-DDEB-4823-9822-C9376DA5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9" y="68580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endParaRPr lang="en-US" sz="6000" spc="1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E79D2-8C70-41DC-A4E9-C4C178AEC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7" y="2377440"/>
            <a:ext cx="1218895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BD576BD-CC33-4930-AC22-FAADDAB3B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2" t="37597" r="-330" b="13519"/>
          <a:stretch/>
        </p:blipFill>
        <p:spPr>
          <a:xfrm>
            <a:off x="1250378" y="548640"/>
            <a:ext cx="9681226" cy="612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9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21F1101-D50C-4D7B-BC9B-11CA00258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887812"/>
            <a:ext cx="1218895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B28D89-0D8B-4798-9D22-47BEAD98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62678-7595-4499-8036-7404231EB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AE9BCD-5B2A-4D98-AD92-54A06DB46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7" y="548640"/>
            <a:ext cx="12188952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A5FDB-6BB7-45F8-B1C1-E5C381C9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9" y="68580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endParaRPr lang="en-US" sz="6000" spc="15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3E79D2-8C70-41DC-A4E9-C4C178AEC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7" y="2377440"/>
            <a:ext cx="1218895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78D6D-18E2-4916-8CAA-CC690135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91" y="2432685"/>
            <a:ext cx="9144000" cy="4310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FFFFFF"/>
                </a:solidFill>
              </a:rPr>
              <a:t>Due April 15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81D9890B-65B2-46C3-A5D5-A099EFF44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90" y="548639"/>
            <a:ext cx="5723179" cy="63180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5D5ACC-2B40-4015-ACC7-F9CADFD8B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369" y="548640"/>
            <a:ext cx="5125606" cy="627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6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F5D98-0A0A-429A-8DFA-2A4B97A8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445179" cy="5180709"/>
          </a:xfrm>
        </p:spPr>
        <p:txBody>
          <a:bodyPr>
            <a:normAutofit/>
          </a:bodyPr>
          <a:lstStyle/>
          <a:p>
            <a:r>
              <a:rPr lang="en-US" sz="3600"/>
              <a:t>Eligibility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6E5F1-6570-4C1B-996F-1A09625EB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Representatives of businesses or a nonprofit organization that represents businesses, labor organizations State and local governments</a:t>
            </a:r>
          </a:p>
          <a:p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ducational institutions </a:t>
            </a:r>
          </a:p>
          <a:p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Local, municipal, and county governments</a:t>
            </a:r>
          </a:p>
          <a:p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Sovereign Native nations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 does not award grants to individuals or for-profit entities.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5C75B6-BF54-4952-98B4-60CD5CAFF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4253" y="0"/>
            <a:ext cx="3200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98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1F1101-D50C-4D7B-BC9B-11CA00258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887812"/>
            <a:ext cx="1218895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B28D89-0D8B-4798-9D22-47BEAD98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D62678-7595-4499-8036-7404231EB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E9BCD-5B2A-4D98-AD92-54A06DB46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7" y="548640"/>
            <a:ext cx="12188952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512B1-3953-4FC8-A63B-3E181A32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9" y="68580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endParaRPr lang="en-US" sz="6000" spc="1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E79D2-8C70-41DC-A4E9-C4C178AEC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7" y="2377440"/>
            <a:ext cx="1218895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9822374D-82B3-44F3-B602-F6970CBF3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247"/>
          <a:stretch/>
        </p:blipFill>
        <p:spPr>
          <a:xfrm>
            <a:off x="121393" y="60926"/>
            <a:ext cx="11952262" cy="67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39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1F1101-D50C-4D7B-BC9B-11CA00258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887812"/>
            <a:ext cx="1218895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B28D89-0D8B-4798-9D22-47BEAD98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EFA8C-3EA8-49C5-B80B-0A93CBC7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spc="150" dirty="0"/>
              <a:t>Appalachia</a:t>
            </a:r>
            <a:br>
              <a:rPr lang="en-US" sz="4800" spc="150" dirty="0"/>
            </a:br>
            <a:r>
              <a:rPr lang="en-US" sz="1600" dirty="0"/>
              <a:t>attainment. Competitive, Transitional, At-Risk and Distressed counties!!!!</a:t>
            </a:r>
            <a:endParaRPr lang="en-US" sz="4800" spc="1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EF8C6-726E-4A1E-A08F-92370CA05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B6D2FD4A-75B6-4A7C-BADC-62573C6E9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11627" b="-3"/>
          <a:stretch/>
        </p:blipFill>
        <p:spPr>
          <a:xfrm>
            <a:off x="634275" y="598634"/>
            <a:ext cx="6266001" cy="56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8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F260B-59D5-4C23-BE5E-4F5DABF6E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ArDA</a:t>
            </a:r>
            <a:r>
              <a:rPr lang="en-US" dirty="0"/>
              <a:t> of 1965 Designations and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93523-4178-4273-905B-58797A86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7" y="2011680"/>
            <a:ext cx="3676678" cy="420624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A. Generally, ARC grants are limited to 50% of project costs.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b. Projects in ARC-designated distressed counties, limit can be raised to 80%. 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c. Projects in ARC-designated at-risk counties, this limit can be raised to 70%.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d. Projects located in ARC-designated competitive counties (those that are approaching national economic norms), funding is usually limited to 30% of project costs 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e. ARC funding is usually not available for projects located in ARC-designated attainment counties (those that have attained or exceeded national economic norms)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D7372-B2D2-4CFA-97C2-635B950DB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2D138-E413-4197-B7BF-572F1EC1C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982" b="-1"/>
          <a:stretch/>
        </p:blipFill>
        <p:spPr>
          <a:xfrm>
            <a:off x="4945303" y="331854"/>
            <a:ext cx="6926584" cy="619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7000B2-4BE5-40CF-9D8D-13E193C8E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4055F-583C-424F-8425-8B58D1837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20868" r="164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effectLst>
            <a:outerShdw dist="50800" dir="5400000" sx="200000" sy="200000" algn="ctr" rotWithShape="0">
              <a:srgbClr val="000000">
                <a:alpha val="0"/>
              </a:srgbClr>
            </a:outerShdw>
            <a:softEdge rad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D292F4-679D-4483-BC42-F65D5E321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CC317-8514-4B7A-9F4C-E1DD1321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Match for ARC Projects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46EE-AA87-4818-8BD6-552163395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670211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>
                <a:effectLst/>
                <a:latin typeface="Arial" panose="020B0604020202020204" pitchFamily="34" charset="0"/>
              </a:rPr>
              <a:t>Cash</a:t>
            </a:r>
          </a:p>
          <a:p>
            <a:pPr lvl="1"/>
            <a:r>
              <a:rPr lang="en-US">
                <a:effectLst/>
                <a:latin typeface="Arial" panose="020B0604020202020204" pitchFamily="34" charset="0"/>
              </a:rPr>
              <a:t>Drawn from grantees’ own funds</a:t>
            </a:r>
          </a:p>
          <a:p>
            <a:pPr lvl="1"/>
            <a:r>
              <a:rPr lang="en-US">
                <a:latin typeface="Arial" panose="020B0604020202020204" pitchFamily="34" charset="0"/>
              </a:rPr>
              <a:t>C</a:t>
            </a:r>
            <a:r>
              <a:rPr lang="en-US">
                <a:effectLst/>
                <a:latin typeface="Arial" panose="020B0604020202020204" pitchFamily="34" charset="0"/>
              </a:rPr>
              <a:t>ash donations from non-federal third parties e.g., partner organizations</a:t>
            </a:r>
          </a:p>
          <a:p>
            <a:pPr lvl="1"/>
            <a:r>
              <a:rPr lang="en-US">
                <a:effectLst/>
                <a:latin typeface="Arial" panose="020B0604020202020204" pitchFamily="34" charset="0"/>
              </a:rPr>
              <a:t>Loans are also counted as cash</a:t>
            </a:r>
          </a:p>
          <a:p>
            <a:r>
              <a:rPr lang="en-US" sz="2000" b="1">
                <a:effectLst/>
                <a:latin typeface="Arial" panose="020B0604020202020204" pitchFamily="34" charset="0"/>
              </a:rPr>
              <a:t>In-kind donations </a:t>
            </a:r>
          </a:p>
          <a:p>
            <a:pPr lvl="1"/>
            <a:r>
              <a:rPr lang="en-US">
                <a:effectLst/>
                <a:latin typeface="Arial" panose="020B0604020202020204" pitchFamily="34" charset="0"/>
              </a:rPr>
              <a:t>Personnel time given to the project</a:t>
            </a:r>
          </a:p>
          <a:p>
            <a:pPr lvl="1"/>
            <a:r>
              <a:rPr lang="en-US">
                <a:effectLst/>
                <a:latin typeface="Arial" panose="020B0604020202020204" pitchFamily="34" charset="0"/>
              </a:rPr>
              <a:t>Person on loan from another organization/corporation</a:t>
            </a:r>
          </a:p>
          <a:p>
            <a:pPr lvl="1"/>
            <a:r>
              <a:rPr lang="en-US">
                <a:effectLst/>
                <a:latin typeface="Arial" panose="020B0604020202020204" pitchFamily="34" charset="0"/>
              </a:rPr>
              <a:t>Donation of or use of equipment, like use of a crane or bulldozer</a:t>
            </a:r>
          </a:p>
          <a:p>
            <a:pPr lvl="1"/>
            <a:r>
              <a:rPr lang="en-US">
                <a:effectLst/>
                <a:latin typeface="Arial" panose="020B0604020202020204" pitchFamily="34" charset="0"/>
              </a:rPr>
              <a:t>Expert services, like engineering or architectural services</a:t>
            </a:r>
          </a:p>
          <a:p>
            <a:pPr lvl="1"/>
            <a:r>
              <a:rPr lang="en-US">
                <a:effectLst/>
                <a:latin typeface="Arial" panose="020B0604020202020204" pitchFamily="34" charset="0"/>
              </a:rPr>
              <a:t>Value of a lease for project space</a:t>
            </a:r>
          </a:p>
          <a:p>
            <a:pPr lvl="1"/>
            <a:endParaRPr lang="en-US"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b="1">
                <a:effectLst/>
                <a:latin typeface="Arial" panose="020B0604020202020204" pitchFamily="34" charset="0"/>
              </a:rPr>
              <a:t>All applications for ARC funding must include a formal “commitment” letter from the matching source indicating a firm commitment to provide the required match.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88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20402</TotalTime>
  <Words>981</Words>
  <Application>Microsoft Office PowerPoint</Application>
  <PresentationFormat>Widescreen</PresentationFormat>
  <Paragraphs>126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Corbel</vt:lpstr>
      <vt:lpstr>Courier New</vt:lpstr>
      <vt:lpstr>Segoe UI</vt:lpstr>
      <vt:lpstr>Symbol</vt:lpstr>
      <vt:lpstr>Times New Roman</vt:lpstr>
      <vt:lpstr>Wingdings</vt:lpstr>
      <vt:lpstr>Banded</vt:lpstr>
      <vt:lpstr>ARC FY2022 Grant  Nuts &amp; Bolts </vt:lpstr>
      <vt:lpstr>Welcome!!!!!!</vt:lpstr>
      <vt:lpstr>PowerPoint Presentation</vt:lpstr>
      <vt:lpstr>PowerPoint Presentation</vt:lpstr>
      <vt:lpstr>Eligibility</vt:lpstr>
      <vt:lpstr>PowerPoint Presentation</vt:lpstr>
      <vt:lpstr>Appalachia attainment. Competitive, Transitional, At-Risk and Distressed counties!!!!</vt:lpstr>
      <vt:lpstr>ArDA of 1965 Designations and match</vt:lpstr>
      <vt:lpstr>Match for ARC Projects</vt:lpstr>
      <vt:lpstr>ARC Investment priorities</vt:lpstr>
      <vt:lpstr>STRATEGY STATEMENT 2020</vt:lpstr>
      <vt:lpstr>Section 3: Targeted Investment Priorities (pp. 6) </vt:lpstr>
      <vt:lpstr>Building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Points</vt:lpstr>
      <vt:lpstr>PowerPoint Presentation</vt:lpstr>
      <vt:lpstr>Resources</vt:lpstr>
      <vt:lpstr>PowerPoint Presentation</vt:lpstr>
      <vt:lpstr>Thank you for your time!!!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FY2022 Grant  Info-session</dc:title>
  <dc:creator>Palmer, Fileve</dc:creator>
  <cp:lastModifiedBy>Sarah Phearsdorf</cp:lastModifiedBy>
  <cp:revision>40</cp:revision>
  <dcterms:created xsi:type="dcterms:W3CDTF">2021-02-16T14:10:18Z</dcterms:created>
  <dcterms:modified xsi:type="dcterms:W3CDTF">2021-08-19T15:03:36Z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