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80" r:id="rId9"/>
    <p:sldId id="262" r:id="rId10"/>
    <p:sldId id="275" r:id="rId11"/>
    <p:sldId id="268" r:id="rId12"/>
    <p:sldId id="265" r:id="rId13"/>
    <p:sldId id="281" r:id="rId14"/>
    <p:sldId id="276" r:id="rId15"/>
    <p:sldId id="279" r:id="rId16"/>
    <p:sldId id="285" r:id="rId17"/>
    <p:sldId id="286" r:id="rId18"/>
    <p:sldId id="278" r:id="rId19"/>
    <p:sldId id="287" r:id="rId20"/>
    <p:sldId id="269" r:id="rId21"/>
    <p:sldId id="272" r:id="rId22"/>
    <p:sldId id="284" r:id="rId23"/>
  </p:sldIdLst>
  <p:sldSz cx="12192000" cy="6858000"/>
  <p:notesSz cx="9236075" cy="6950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96120" autoAdjust="0"/>
  </p:normalViewPr>
  <p:slideViewPr>
    <p:cSldViewPr snapToGrid="0" showGuides="1">
      <p:cViewPr varScale="1">
        <p:scale>
          <a:sx n="82" d="100"/>
          <a:sy n="82" d="100"/>
        </p:scale>
        <p:origin x="576" y="67"/>
      </p:cViewPr>
      <p:guideLst>
        <p:guide orient="horz" pos="2184"/>
        <p:guide pos="3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019" cy="34881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947" y="0"/>
            <a:ext cx="4002019" cy="34881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B7437-B3C8-4682-9090-5EC70AA2020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32063" y="868363"/>
            <a:ext cx="4171950" cy="2346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4030" y="3344828"/>
            <a:ext cx="7388016" cy="2736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01257"/>
            <a:ext cx="4002019" cy="3488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947" y="6601257"/>
            <a:ext cx="4002019" cy="3488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37AB3-466F-47C1-BB2D-8D2570487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68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96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80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52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07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49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17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43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31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654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11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83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59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47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57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37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59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71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25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63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77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62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37AB3-466F-47C1-BB2D-8D2570487C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19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3/9/2021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81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678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30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29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14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434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01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392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00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37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972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3/9/2021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54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22" r:id="rId8"/>
    <p:sldLayoutId id="2147483719" r:id="rId9"/>
    <p:sldLayoutId id="2147483720" r:id="rId10"/>
    <p:sldLayoutId id="214748372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llicottvillegov.com/planning--zoning.html" TargetMode="External"/><Relationship Id="rId3" Type="http://schemas.openxmlformats.org/officeDocument/2006/relationships/hyperlink" Target="https://www.tourchautauqua.com/destinations/jamestown-renaissance-corporation" TargetMode="External"/><Relationship Id="rId7" Type="http://schemas.openxmlformats.org/officeDocument/2006/relationships/hyperlink" Target="https://www.uwsp.edu/cnr-ap/clue/Documents/Comprehensive_Planning/Land_Use_Resource_Guide_Chapter_7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search?q=images+of+town+master+plan+process&amp;tbm" TargetMode="External"/><Relationship Id="rId5" Type="http://schemas.openxmlformats.org/officeDocument/2006/relationships/hyperlink" Target="https://www.smwllc.com/protect-meetings-zoom-teams-webex/" TargetMode="External"/><Relationship Id="rId10" Type="http://schemas.openxmlformats.org/officeDocument/2006/relationships/hyperlink" Target="https://www.dec.ny.gov/docs/permits_ej_operations_pdf/noise2000.pdf" TargetMode="External"/><Relationship Id="rId4" Type="http://schemas.openxmlformats.org/officeDocument/2006/relationships/hyperlink" Target="http://lackawannany.gov/wp-content/uploads/2021/01/SteveBalon_BuildingInspector_01222021-e1611333988936-400x243.jpg" TargetMode="External"/><Relationship Id="rId9" Type="http://schemas.openxmlformats.org/officeDocument/2006/relationships/hyperlink" Target="https://www.dos.ny.gov/lg/publications/Municipal_Control_of_Signs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2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3DD9DF-2334-49B6-97AF-EE993B819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476" y="527647"/>
            <a:ext cx="7052023" cy="2143747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400" dirty="0">
                <a:solidFill>
                  <a:schemeClr val="tx2"/>
                </a:solidFill>
              </a:rPr>
              <a:t>Protecting Community Character Through Zoning Administration and Enforcement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78DFC4-B8EA-4454-87A1-11046ED72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6182" y="3148559"/>
            <a:ext cx="6280050" cy="1785690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400" b="1" dirty="0">
                <a:solidFill>
                  <a:schemeClr val="tx2"/>
                </a:solidFill>
              </a:rPr>
              <a:t>Southern Tier West 2021 Spring Training Workshop</a:t>
            </a:r>
          </a:p>
          <a:p>
            <a:pPr algn="l"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March 10, 2021</a:t>
            </a:r>
          </a:p>
          <a:p>
            <a:pPr algn="l">
              <a:lnSpc>
                <a:spcPct val="10000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Richard Stanton</a:t>
            </a:r>
            <a:r>
              <a:rPr lang="en-US" sz="1800" dirty="0">
                <a:solidFill>
                  <a:schemeClr val="tx2"/>
                </a:solidFill>
              </a:rPr>
              <a:t>, Esq., Director of Development, City of Lackawanna, NY; Attorney for Village of Ellicottville, NY</a:t>
            </a:r>
          </a:p>
          <a:p>
            <a:pPr algn="l">
              <a:lnSpc>
                <a:spcPct val="10000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Gary Palumbo</a:t>
            </a:r>
            <a:r>
              <a:rPr lang="en-US" sz="1800" dirty="0">
                <a:solidFill>
                  <a:schemeClr val="tx2"/>
                </a:solidFill>
              </a:rPr>
              <a:t>, Town and Village Planner, Ellicottville, NY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D834C7-8223-43DA-AA30-E15A1BC7B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3812"/>
            <a:ext cx="12192000" cy="116418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2DE6C5-8EB8-4E41-B0FF-93563AA4C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61" y="5693811"/>
            <a:ext cx="12191999" cy="1164188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EC141F-6E9A-440C-9814-C5CF0D568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7" y="3144545"/>
            <a:ext cx="1020385" cy="2328203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43B47651-A164-4E31-8314-A03931A7E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63" y="5862464"/>
            <a:ext cx="696007" cy="787150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156D07DE-46C1-4CF7-A6BD-653654C62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6" y="5870841"/>
            <a:ext cx="2464167" cy="7801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063DAD-81C5-4958-98C8-45D7DE3C2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4890" y="5870841"/>
            <a:ext cx="1999786" cy="787149"/>
          </a:xfrm>
          <a:prstGeom prst="rect">
            <a:avLst/>
          </a:prstGeom>
        </p:spPr>
      </p:pic>
      <p:pic>
        <p:nvPicPr>
          <p:cNvPr id="1026" name="Picture 2" descr="Jamestown Renaissance Corporation, Jamestown, NY | Chautauqua County  Visitors Bureau">
            <a:extLst>
              <a:ext uri="{FF2B5EF4-FFF2-40B4-BE49-F238E27FC236}">
                <a16:creationId xmlns:a16="http://schemas.microsoft.com/office/drawing/2014/main" id="{F178D39B-EC0E-429A-93BF-B949EEA99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6" r="20578"/>
          <a:stretch/>
        </p:blipFill>
        <p:spPr bwMode="auto">
          <a:xfrm>
            <a:off x="7869280" y="1599521"/>
            <a:ext cx="3753421" cy="365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079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1"/>
            <a:ext cx="12192000" cy="2217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1999" cy="2224386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36E32C-C4E9-4340-B56E-A4105A39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872" y="461639"/>
            <a:ext cx="4895243" cy="1546118"/>
          </a:xfrm>
        </p:spPr>
        <p:txBody>
          <a:bodyPr>
            <a:normAutofit/>
          </a:bodyPr>
          <a:lstStyle/>
          <a:p>
            <a:r>
              <a:rPr lang="en-US" dirty="0"/>
              <a:t>  Zoning – </a:t>
            </a:r>
            <a:br>
              <a:rPr lang="en-US" dirty="0"/>
            </a:br>
            <a:r>
              <a:rPr lang="en-US" dirty="0"/>
              <a:t>  Implementation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36E0BD-C473-4F98-86DF-85C2D12DE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600" y="3980688"/>
            <a:ext cx="4687409" cy="2813821"/>
          </a:xfrm>
        </p:spPr>
        <p:txBody>
          <a:bodyPr numCol="1" anchor="ctr">
            <a:normAutofit lnSpcReduction="10000"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Architectural Design Guidelines provide standards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General Style and Mass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Exterior materials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Roof pitches and materials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Window and door styles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Ornamentation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Exterior Lighting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0BDD7-1BD1-498D-A992-397D9468742F}"/>
              </a:ext>
            </a:extLst>
          </p:cNvPr>
          <p:cNvSpPr txBox="1"/>
          <p:nvPr/>
        </p:nvSpPr>
        <p:spPr>
          <a:xfrm>
            <a:off x="7391567" y="2299193"/>
            <a:ext cx="4687409" cy="2334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297FE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Guidelines Must Be Objective and stated in Code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97FE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Because Boards are Limited in Discretion 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97FE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Subject to Challenges for arbitrariness, and exceedance of lawful authority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1CE8F7-240D-4732-AC8E-BECA3673D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37674"/>
            <a:ext cx="6735773" cy="3069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4A2425-60D2-4575-8C0A-B072FF35A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404" y="4570121"/>
            <a:ext cx="5246604" cy="22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31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733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55" y="0"/>
            <a:ext cx="12191999" cy="2274195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36E32C-C4E9-4340-B56E-A4105A39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003218" cy="1600124"/>
          </a:xfrm>
        </p:spPr>
        <p:txBody>
          <a:bodyPr>
            <a:normAutofit/>
          </a:bodyPr>
          <a:lstStyle/>
          <a:p>
            <a:r>
              <a:rPr lang="en-US" dirty="0"/>
              <a:t>Zoning – Implementation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36E0BD-C473-4F98-86DF-85C2D12DE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1" y="2362124"/>
            <a:ext cx="5775960" cy="4386148"/>
          </a:xfrm>
        </p:spPr>
        <p:txBody>
          <a:bodyPr numCol="1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2"/>
                </a:solidFill>
              </a:rPr>
              <a:t>Signage as Community Character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Don’t regulate the content of the sign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Importance of Purpose, Intent, and Definitions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Limit off-premise signs.  Prohibit in residential. 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Number and square footage per location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Signs on roofs? Painted on walls?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Lighting: internal vs. overhead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Removal after business has closed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LED or electronic display signs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22C767-4FD1-4519-BFDE-6B3B56F54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1" t="6235" r="3580" b="10346"/>
          <a:stretch/>
        </p:blipFill>
        <p:spPr>
          <a:xfrm>
            <a:off x="9293290" y="1673747"/>
            <a:ext cx="2663349" cy="2416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94EB2-FAC8-4F1B-B3BC-C4F85F72D3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64" t="5976" r="4081" b="3135"/>
          <a:stretch/>
        </p:blipFill>
        <p:spPr>
          <a:xfrm>
            <a:off x="6204932" y="4163784"/>
            <a:ext cx="2848299" cy="26084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B3FFD3-4D4E-43D0-B419-03EA5AF289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12188"/>
          <a:stretch/>
        </p:blipFill>
        <p:spPr>
          <a:xfrm>
            <a:off x="9293290" y="4152593"/>
            <a:ext cx="2663349" cy="2619639"/>
          </a:xfrm>
          <a:prstGeom prst="rect">
            <a:avLst/>
          </a:prstGeom>
        </p:spPr>
      </p:pic>
      <p:pic>
        <p:nvPicPr>
          <p:cNvPr id="1026" name="Picture 2" descr="Picture">
            <a:extLst>
              <a:ext uri="{FF2B5EF4-FFF2-40B4-BE49-F238E27FC236}">
                <a16:creationId xmlns:a16="http://schemas.microsoft.com/office/drawing/2014/main" id="{7DD0BC5D-5AA0-4BF1-A831-44B69E2CA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r="10454"/>
          <a:stretch/>
        </p:blipFill>
        <p:spPr bwMode="auto">
          <a:xfrm>
            <a:off x="6204932" y="1673747"/>
            <a:ext cx="2855916" cy="234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20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B9546E-20BE-462C-8BE8-4EBDB46F8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2567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E5D2E8-C366-48AC-97AE-18C67E4EF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2225674"/>
          </a:xfrm>
          <a:prstGeom prst="rect">
            <a:avLst/>
          </a:prstGeom>
          <a:blipFill dpi="0" rotWithShape="1">
            <a:blip r:embed="rId3">
              <a:alphaModFix amt="24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BF90F1-CF48-44B4-8E96-00A3837D3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381000"/>
            <a:ext cx="10003218" cy="1600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Why SEQRA is Important to Community Character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872088B-4C22-4A86-9B67-3D58DB00757E}"/>
              </a:ext>
            </a:extLst>
          </p:cNvPr>
          <p:cNvSpPr txBox="1">
            <a:spLocks/>
          </p:cNvSpPr>
          <p:nvPr/>
        </p:nvSpPr>
        <p:spPr>
          <a:xfrm>
            <a:off x="1198182" y="2573844"/>
            <a:ext cx="9549300" cy="393598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What is SEQRA? 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State Environmental Quality Review Act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Statutory Mandates (ECL 8-109,) and Implementing Regulations (6 NYCRR 617)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SEQRA has a broad definition of the environment – physical conditions which will be affected by a proposed action, including land, air, water, minerals, flora, fauna, noise, objects of historic or aesthetic significance, existing patterns of population concentration, distribution, or growth, and existing community or neighborhood character.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Significant Adverse Impacts on Human or Natural Environment may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    Impact Community Character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Impacts to the Human Environment are challenged due to: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Noise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Aesthetics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Traffic</a:t>
            </a:r>
          </a:p>
          <a:p>
            <a:pPr>
              <a:lnSpc>
                <a:spcPct val="100000"/>
              </a:lnSpc>
            </a:pPr>
            <a:endParaRPr lang="en-US" sz="17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4" name="Picture 3" descr="A plane flying over a row of houses&#10;&#10;Description automatically generated with medium confidence">
            <a:extLst>
              <a:ext uri="{FF2B5EF4-FFF2-40B4-BE49-F238E27FC236}">
                <a16:creationId xmlns:a16="http://schemas.microsoft.com/office/drawing/2014/main" id="{8E309EA1-CF10-4713-B796-2BAA7E888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685" y="4452535"/>
            <a:ext cx="3123931" cy="223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7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33106-A253-409D-B700-9CCF208E6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204"/>
            <a:ext cx="10515600" cy="14027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Enforcement to </a:t>
            </a:r>
            <a:br>
              <a:rPr lang="en-US" dirty="0"/>
            </a:br>
            <a:r>
              <a:rPr lang="en-US" dirty="0"/>
              <a:t>Protect Community Character</a:t>
            </a:r>
          </a:p>
        </p:txBody>
      </p:sp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EFE77BE7-FD84-4058-A440-32D969A32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76" y="1913061"/>
            <a:ext cx="7229447" cy="472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31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A57B7B-30D9-4515-9542-FFA699A3C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A02AB5-E5D9-41CC-86BD-979F8C71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8763000" cy="16645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Enforcement by Whom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1D93E-981B-436B-9167-A38440843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797" y="2384474"/>
            <a:ext cx="8762436" cy="3728613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Enforcement by the Building Inspector’s Office: 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by reviewing Permit Request, or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by responding to Complaints</a:t>
            </a:r>
          </a:p>
          <a:p>
            <a:r>
              <a:rPr lang="en-US" sz="2400" dirty="0">
                <a:solidFill>
                  <a:schemeClr val="tx2"/>
                </a:solidFill>
              </a:rPr>
              <a:t>Enforcement through Planning and Zoning Board Actions</a:t>
            </a:r>
          </a:p>
          <a:p>
            <a:r>
              <a:rPr lang="en-US" sz="2400" dirty="0">
                <a:solidFill>
                  <a:schemeClr val="tx2"/>
                </a:solidFill>
              </a:rPr>
              <a:t>Enforcement by Impacted Persons through Article 78 Actions</a:t>
            </a:r>
          </a:p>
          <a:p>
            <a:r>
              <a:rPr lang="en-US" sz="2400" dirty="0">
                <a:solidFill>
                  <a:schemeClr val="tx2"/>
                </a:solidFill>
              </a:rPr>
              <a:t>Enforcement by Impacted Communities, beyond time limits of an Article 78 Action (Case Study) where government fails to Act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29F241-2B1B-40E9-A72C-63955DFFF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8481" y="0"/>
            <a:ext cx="214351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B4B9D7-F359-44A2-87B4-EAFA68AA9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8481" y="0"/>
            <a:ext cx="2143519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xy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159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84B9546E-20BE-462C-8BE8-4EBDB46F8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2567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DFE5D2E8-C366-48AC-97AE-18C67E4EF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2225674"/>
          </a:xfrm>
          <a:prstGeom prst="rect">
            <a:avLst/>
          </a:prstGeom>
          <a:blipFill dpi="0" rotWithShape="1">
            <a:blip r:embed="rId3">
              <a:alphaModFix amt="24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AEEDCC-D92B-44B1-A275-DB8F0046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381000"/>
            <a:ext cx="10003218" cy="1600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Determining Adverse Impacts on Community Character is Part of SEQRA Review Process and is Challengeable In Article 78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B910F-5B17-472A-A48C-EAECD4A86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259" y="2362200"/>
            <a:ext cx="10663882" cy="3935986"/>
          </a:xfrm>
        </p:spPr>
        <p:txBody>
          <a:bodyPr anchor="ctr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97FE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This Wellsville NY SEQRA challenge case involved the challenge of the permitting of a big box store based upon community impacts.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97FE7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80000"/>
                </a:srgb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97FE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With respect to the "community character" of the Village, we note that SEQRA defines "environment" as "the physical conditions which will be affected by a proposed action, including . . . existing community or neighborhood character" (ECL 8-0105 [6]), and "require[s] a lead  agency to consider more than impacts upon the physical environment," including "the potential displacement of local residents and businesses" (Chinese Staff &amp; Workers Assn. v City of New York, 68 NY2d 359, 366, 509 NYS2d 499, 502 NE2d 176 [1986]).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Therefore, contrary to the Town Board's apparent conclusion, "[a] town . . . board reviewing a big box development should consider the impact of the development on the community character of a neighboring village that might suffer business displacement as a result of the approval of the big box development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" SEQR Handbook at 179 [3d ed 2010…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97FE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80000"/>
                </a:srgb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97FE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Matter of Wellsville Citizens for Responsible Dev., Inc. v. Wal-Mart Stores, Inc., 140 A.D.3d 1767, 1770, (2016)</a:t>
            </a:r>
          </a:p>
        </p:txBody>
      </p:sp>
    </p:spTree>
    <p:extLst>
      <p:ext uri="{BB962C8B-B14F-4D97-AF65-F5344CB8AC3E}">
        <p14:creationId xmlns:p14="http://schemas.microsoft.com/office/powerpoint/2010/main" val="1945109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23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21" name="Rectangle 25">
            <a:extLst>
              <a:ext uri="{FF2B5EF4-FFF2-40B4-BE49-F238E27FC236}">
                <a16:creationId xmlns:a16="http://schemas.microsoft.com/office/drawing/2014/main" id="{D6A5485D-4AF6-47BA-8BB1-44D0639B9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483861B3-77F4-42C4-B257-AF7D1EB5F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F1D2B4-3F5B-4BEF-8839-367074599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</a:blip>
          <a:srcRect t="901"/>
          <a:stretch/>
        </p:blipFill>
        <p:spPr>
          <a:xfrm>
            <a:off x="20" y="1376"/>
            <a:ext cx="12191980" cy="6856624"/>
          </a:xfrm>
          <a:prstGeom prst="rect">
            <a:avLst/>
          </a:prstGeom>
        </p:spPr>
      </p:pic>
      <p:sp>
        <p:nvSpPr>
          <p:cNvPr id="25" name="Rectangle 29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A63A83-8C41-42A6-B724-61C057E67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400" y="696201"/>
            <a:ext cx="10190071" cy="15150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Agricultural-Residential Case Study of Model Plane Airport Permitted for Adult Enthusiasts;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Where Noise Impacts Community Character</a:t>
            </a:r>
          </a:p>
        </p:txBody>
      </p:sp>
    </p:spTree>
    <p:extLst>
      <p:ext uri="{BB962C8B-B14F-4D97-AF65-F5344CB8AC3E}">
        <p14:creationId xmlns:p14="http://schemas.microsoft.com/office/powerpoint/2010/main" val="1720278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8C81AE-8F0D-49F3-9FB4-334B0DCD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DA4B2B-B54E-43B4-A1A4-EB704F7F3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1" t="54841" r="-1"/>
          <a:stretch/>
        </p:blipFill>
        <p:spPr>
          <a:xfrm>
            <a:off x="0" y="0"/>
            <a:ext cx="872377" cy="838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624374-9AFC-4378-AEEC-FD66B83CA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13"/>
            <a:ext cx="5638800" cy="1573786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2"/>
                </a:solidFill>
              </a:rPr>
              <a:t>Noise Pressures introduced by Siting Projects May be Found to objectively Impair Community Character.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F7AD3-F1F2-4411-A68D-611ACED14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7160" y="1633928"/>
            <a:ext cx="4633486" cy="119271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NYSDEC has issued Guidance Doc for Assessing Noise Impacts on host communities. Summary Table is helpful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6CE57-A25D-470D-A870-AE55E191F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26643"/>
            <a:ext cx="10515600" cy="30378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32610F-5445-4E12-87F6-F0591ABE7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64"/>
          <a:stretch/>
        </p:blipFill>
        <p:spPr>
          <a:xfrm>
            <a:off x="11527047" y="3144779"/>
            <a:ext cx="661905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74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A57B7B-30D9-4515-9542-FFA699A3C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345F6-35D5-4C62-AB1A-696F0ACD8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8763000" cy="16645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Key Facts to Knapp Road 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C1F91-43D8-4B82-9A4B-33D172B4D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797" y="2384474"/>
            <a:ext cx="8762436" cy="372861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Non-Agricultural of Residential Use not Permitted within Zone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Special Use Permit issued not authorized by Zoning Code grants no rights	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97FE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chemeClr val="tx2"/>
                </a:solidFill>
              </a:rPr>
              <a:t>Application of NYSDEC Guidelines may objectively establishes “Intolerable” Noise Conditions impairing Residential Use – changes character of the neighborhood (e.g. 26 Dba over background)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314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97FE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314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Interfered with ability to hear human voices in yards, and houses</a:t>
            </a: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Town does not Act on Citizen Complaint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Court, after trial, finds use unlawful, and Grants Injunctive Relief of Cease and Desist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When Board acts beyond powers and government does not stop unlawful use, after Petitioned, Citizen Groups may Petition Courts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Courts can, and sometimes do Order unlawful activities to cease and desist even after Projects built. Court shut down operations after Trial</a:t>
            </a:r>
          </a:p>
          <a:p>
            <a:pPr>
              <a:lnSpc>
                <a:spcPct val="100000"/>
              </a:lnSpc>
            </a:pP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29F241-2B1B-40E9-A72C-63955DFFF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8481" y="0"/>
            <a:ext cx="214351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B4B9D7-F359-44A2-87B4-EAFA68AA9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8481" y="0"/>
            <a:ext cx="2143519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xy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904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A57B7B-30D9-4515-9542-FFA699A3C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DD800-3D8C-4687-9C06-1AE7377E9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8763000" cy="16645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>
                <a:solidFill>
                  <a:schemeClr val="tx2"/>
                </a:solidFill>
              </a:rPr>
              <a:t>Protecting against Adverse Impact of Community Character is Lawful and Required in Review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33F68-D878-4556-95BC-9F78DF5EA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233" y="2384474"/>
            <a:ext cx="8763000" cy="4107766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b="1" dirty="0">
                <a:solidFill>
                  <a:schemeClr val="tx2"/>
                </a:solidFill>
              </a:rPr>
              <a:t>Lessons learned from experience</a:t>
            </a:r>
            <a:r>
              <a:rPr lang="en-US" sz="2600" dirty="0">
                <a:solidFill>
                  <a:schemeClr val="tx2"/>
                </a:solidFill>
              </a:rPr>
              <a:t>: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200" dirty="0">
                <a:solidFill>
                  <a:schemeClr val="tx2"/>
                </a:solidFill>
              </a:rPr>
              <a:t>Practical application of your zoning is what makes a difference in the “real world”- Follow and “Trust the Process” –it’s the law because many challenges may be based on failure to follow lawful process, and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200" dirty="0">
                <a:solidFill>
                  <a:schemeClr val="tx2"/>
                </a:solidFill>
              </a:rPr>
              <a:t>EIS and Ultimate Denial may be based on adverse impact on character of  – big box example where Commercial Big Box may displace sufficient number of small business to change character of community.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200" dirty="0">
                <a:solidFill>
                  <a:schemeClr val="tx2"/>
                </a:solidFill>
              </a:rPr>
              <a:t>Establish realistic measurable review standards in Codes because Planning Boards, and ZBA’s are administrative Bodies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200" dirty="0">
                <a:solidFill>
                  <a:schemeClr val="tx2"/>
                </a:solidFill>
              </a:rPr>
              <a:t>SEQRA – applies to adoption of  Codes. And Application of Codes through discretionary approvals.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200" dirty="0">
                <a:solidFill>
                  <a:schemeClr val="tx2"/>
                </a:solidFill>
              </a:rPr>
              <a:t>Agricultural districts, and Natural Environment may define your Community Character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200" dirty="0">
                <a:solidFill>
                  <a:schemeClr val="tx2"/>
                </a:solidFill>
              </a:rPr>
              <a:t>Other ways to control/protect Community Character. The importance of listening and response in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solidFill>
                  <a:schemeClr val="tx2"/>
                </a:solidFill>
              </a:rPr>
              <a:t>	a. Identifying Community Character in Comprehensive Plan,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solidFill>
                  <a:schemeClr val="tx2"/>
                </a:solidFill>
              </a:rPr>
              <a:t>	b. Zoning Amendments, and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solidFill>
                  <a:schemeClr val="tx2"/>
                </a:solidFill>
              </a:rPr>
              <a:t>	c.  Permitting.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29F241-2B1B-40E9-A72C-63955DFFF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8481" y="0"/>
            <a:ext cx="214351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B4B9D7-F359-44A2-87B4-EAFA68AA9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8481" y="0"/>
            <a:ext cx="2143519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xy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036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71B93C-99C1-4061-AF23-7CDA60EFB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241" y="5096338"/>
            <a:ext cx="4520562" cy="148209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Gary Palumbo, AICP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gary.palumbo@evlengineering.com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716-801-3016</a:t>
            </a:r>
          </a:p>
          <a:p>
            <a:endParaRPr lang="en-US" sz="1600" b="0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4BC0D8A5-175F-4662-B5FF-C500AEBC06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3" b="10343"/>
          <a:stretch/>
        </p:blipFill>
        <p:spPr>
          <a:xfrm>
            <a:off x="1063150" y="1642731"/>
            <a:ext cx="3800060" cy="3364611"/>
          </a:xfr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F6C51AB-85B9-4895-8983-E131E889283A}"/>
              </a:ext>
            </a:extLst>
          </p:cNvPr>
          <p:cNvSpPr txBox="1">
            <a:spLocks/>
          </p:cNvSpPr>
          <p:nvPr/>
        </p:nvSpPr>
        <p:spPr>
          <a:xfrm>
            <a:off x="6719198" y="5096338"/>
            <a:ext cx="3998654" cy="14820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Richard Stanton, Esq.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richard.stanton@yahoo.com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716-827-6421</a:t>
            </a:r>
          </a:p>
          <a:p>
            <a:endParaRPr lang="en-US" sz="1600" b="0" dirty="0"/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96AEDC9A-4DB9-4A6F-A544-3587ED787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003218" cy="16001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Who We Are</a:t>
            </a:r>
            <a:br>
              <a:rPr lang="en-US" dirty="0"/>
            </a:br>
            <a:r>
              <a:rPr lang="en-US" sz="3200" b="0" dirty="0"/>
              <a:t> </a:t>
            </a:r>
            <a:endParaRPr lang="en-US" b="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8052065-3F3F-4501-9BE6-E8EFF693CDA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2913" y="1642731"/>
            <a:ext cx="3934939" cy="3364611"/>
          </a:xfrm>
        </p:spPr>
      </p:pic>
    </p:spTree>
    <p:extLst>
      <p:ext uri="{BB962C8B-B14F-4D97-AF65-F5344CB8AC3E}">
        <p14:creationId xmlns:p14="http://schemas.microsoft.com/office/powerpoint/2010/main" val="2905911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10F5F-7AA2-4388-BF59-7F760478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26861"/>
            <a:ext cx="1926201" cy="1131715"/>
          </a:xfrm>
        </p:spPr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36D80-99A3-412C-8A9D-2F277186E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858576"/>
            <a:ext cx="6351465" cy="1131715"/>
          </a:xfrm>
        </p:spPr>
        <p:txBody>
          <a:bodyPr>
            <a:normAutofit/>
          </a:bodyPr>
          <a:lstStyle/>
          <a:p>
            <a:r>
              <a:rPr lang="en-US" dirty="0"/>
              <a:t>Please send your questions through the Q&amp;A button.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809936-9128-4A22-B0B8-5511788EBEC2}"/>
              </a:ext>
            </a:extLst>
          </p:cNvPr>
          <p:cNvSpPr txBox="1">
            <a:spLocks/>
          </p:cNvSpPr>
          <p:nvPr/>
        </p:nvSpPr>
        <p:spPr>
          <a:xfrm>
            <a:off x="831850" y="2601097"/>
            <a:ext cx="7990874" cy="16558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you from our “team”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B0B2E1B-2839-4D9B-9B5F-BD82871065A5}"/>
              </a:ext>
            </a:extLst>
          </p:cNvPr>
          <p:cNvSpPr txBox="1">
            <a:spLocks/>
          </p:cNvSpPr>
          <p:nvPr/>
        </p:nvSpPr>
        <p:spPr>
          <a:xfrm>
            <a:off x="831850" y="4433566"/>
            <a:ext cx="7257073" cy="113171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Gary Palumbo, AICP</a:t>
            </a:r>
          </a:p>
          <a:p>
            <a:pPr>
              <a:lnSpc>
                <a:spcPct val="100000"/>
              </a:lnSpc>
            </a:pPr>
            <a:r>
              <a:rPr lang="en-US" sz="1600" b="0" dirty="0">
                <a:solidFill>
                  <a:schemeClr val="bg1">
                    <a:alpha val="80000"/>
                  </a:schemeClr>
                </a:solidFill>
              </a:rPr>
              <a:t>gary.palumbo@evlengineering.com</a:t>
            </a:r>
          </a:p>
          <a:p>
            <a:pPr>
              <a:lnSpc>
                <a:spcPct val="100000"/>
              </a:lnSpc>
            </a:pPr>
            <a:r>
              <a:rPr lang="en-US" sz="1800" b="0" dirty="0">
                <a:solidFill>
                  <a:schemeClr val="bg1">
                    <a:alpha val="80000"/>
                  </a:schemeClr>
                </a:solidFill>
              </a:rPr>
              <a:t>716-801-3016			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	Richard Stanton, Esq. </a:t>
            </a:r>
          </a:p>
          <a:p>
            <a:pPr>
              <a:lnSpc>
                <a:spcPct val="100000"/>
              </a:lnSpc>
            </a:pPr>
            <a:r>
              <a:rPr lang="en-US" sz="1600" b="0" dirty="0">
                <a:solidFill>
                  <a:schemeClr val="bg1">
                    <a:alpha val="80000"/>
                  </a:schemeClr>
                </a:solidFill>
              </a:rPr>
              <a:t>	richard.stanton@yahoo.com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	716-827-6421</a:t>
            </a:r>
          </a:p>
        </p:txBody>
      </p:sp>
      <p:pic>
        <p:nvPicPr>
          <p:cNvPr id="6" name="Picture 5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80C8B7C7-71FE-44C5-AA7A-C2142D041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6" r="3693" b="4468"/>
          <a:stretch/>
        </p:blipFill>
        <p:spPr>
          <a:xfrm>
            <a:off x="8822724" y="395416"/>
            <a:ext cx="2726960" cy="2936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0E23DD-6542-4A7C-8950-F6D6FE2EA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9" b="8119"/>
          <a:stretch/>
        </p:blipFill>
        <p:spPr>
          <a:xfrm>
            <a:off x="8822724" y="3577500"/>
            <a:ext cx="2726960" cy="30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74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E42A6-6ADB-4E7A-80CA-1DF098C51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 Content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F3B9A-17AE-4F8F-8F6C-6A85C1A17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9450"/>
            <a:ext cx="10888980" cy="4195763"/>
          </a:xfrm>
        </p:spPr>
        <p:txBody>
          <a:bodyPr>
            <a:normAutofit fontScale="70000" lnSpcReduction="20000"/>
          </a:bodyPr>
          <a:lstStyle/>
          <a:p>
            <a:pPr marL="914400" indent="-914400">
              <a:buNone/>
            </a:pPr>
            <a:r>
              <a:rPr lang="en-US" dirty="0"/>
              <a:t>New York State Division of Local Government Resources. (2009). </a:t>
            </a:r>
            <a:r>
              <a:rPr lang="en-US" i="1" dirty="0"/>
              <a:t>Creating the community you want: Municipal options for land use control. </a:t>
            </a:r>
            <a:r>
              <a:rPr lang="en-US" dirty="0"/>
              <a:t>James A. Coon Local Government Technical Series. https://www.dos.ny.gov/lg/a/Creating_the_Community_You_Want.pdf</a:t>
            </a:r>
          </a:p>
          <a:p>
            <a:pPr marL="914400" indent="-914400">
              <a:buNone/>
            </a:pPr>
            <a:endParaRPr lang="en-US" dirty="0"/>
          </a:p>
          <a:p>
            <a:pPr marL="914400" indent="-914400">
              <a:buNone/>
            </a:pPr>
            <a:r>
              <a:rPr lang="en-US" dirty="0"/>
              <a:t>New York State Division of Local Government Resources. (2015). </a:t>
            </a:r>
            <a:r>
              <a:rPr lang="en-US" i="1" dirty="0"/>
              <a:t>Zoning and the comprehensive plan.</a:t>
            </a:r>
            <a:r>
              <a:rPr lang="en-US" dirty="0"/>
              <a:t> James A. Coon Local Government Technical Series. https://www.dos.ny.gov/lg/publications/Zoning_and_the_Comprehensive_Plan.pdf</a:t>
            </a:r>
          </a:p>
          <a:p>
            <a:pPr marL="914400" indent="-914400">
              <a:buNone/>
            </a:pPr>
            <a:endParaRPr lang="en-US" dirty="0"/>
          </a:p>
          <a:p>
            <a:pPr marL="914400" indent="-914400">
              <a:buNone/>
            </a:pPr>
            <a:r>
              <a:rPr lang="en-US" dirty="0"/>
              <a:t>New York State Division of Local Government Resources. (2015). </a:t>
            </a:r>
            <a:r>
              <a:rPr lang="en-US" i="1" dirty="0"/>
              <a:t>Municipal Control of Signs. </a:t>
            </a:r>
            <a:r>
              <a:rPr lang="en-US" dirty="0"/>
              <a:t>James A. Coon Local Government Technical Series. https://www.dos.ny.gov/lg/publications/Municipal_Control_of_Signs.pdf</a:t>
            </a:r>
          </a:p>
        </p:txBody>
      </p:sp>
    </p:spTree>
    <p:extLst>
      <p:ext uri="{BB962C8B-B14F-4D97-AF65-F5344CB8AC3E}">
        <p14:creationId xmlns:p14="http://schemas.microsoft.com/office/powerpoint/2010/main" val="3036023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19BDB-5DF2-4D08-BBB5-C59C4B402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3D248-6D4A-4B0C-8D97-B6919F2E9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69741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Slide 1: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https://www.tourchautauqua.com/destinations/jamestown-renaissance-corporation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Slide 2: 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http://lackawannany.gov/wp-content/uploads/2021/01/SteveBalon_BuildingInspector_01222021-e1611333988936-400x243.jpg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Slide 3: 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https://www.smwllc.com/protect-meetings-zoom-teams-webex/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Slide 4: </a:t>
            </a:r>
            <a:r>
              <a:rPr lang="en-US" dirty="0"/>
              <a:t>Photo credit Gary Palumbo (Bolton Landing, NY)</a:t>
            </a:r>
          </a:p>
          <a:p>
            <a:pPr marL="0" indent="0">
              <a:buNone/>
            </a:pPr>
            <a:r>
              <a:rPr lang="en-US" sz="2700" dirty="0">
                <a:solidFill>
                  <a:schemeClr val="accent1"/>
                </a:solidFill>
              </a:rPr>
              <a:t>Slide 5:  </a:t>
            </a: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https://www.google.com/search?q=images+of+town+master+plan+process&amp;tbm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Slide 6:</a:t>
            </a:r>
            <a:r>
              <a:rPr lang="en-US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https://www.uwsp.edu/cnr-ap/clue/Documents/Comprehensive_Planning/Land_Use_Resource_Guide_Chapter_7.pdf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sz="2700" dirty="0">
                <a:solidFill>
                  <a:schemeClr val="accent1"/>
                </a:solidFill>
              </a:rPr>
              <a:t>Slide</a:t>
            </a:r>
            <a:r>
              <a:rPr lang="en-US" dirty="0"/>
              <a:t> </a:t>
            </a:r>
            <a:r>
              <a:rPr lang="en-US" sz="2700" dirty="0">
                <a:solidFill>
                  <a:schemeClr val="accent1"/>
                </a:solidFill>
              </a:rPr>
              <a:t>7:  </a:t>
            </a:r>
            <a:r>
              <a:rPr lang="en-US" dirty="0"/>
              <a:t>Town of Ellicottville Zoning Map, amended September 17, 2014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Slide 8: </a:t>
            </a:r>
            <a:r>
              <a:rPr lang="en-US" dirty="0"/>
              <a:t>Photo credit Gary Palumbo (housing density Amherst, NY – Buffalo, NY)</a:t>
            </a:r>
          </a:p>
          <a:p>
            <a:pPr marL="0" indent="0">
              <a:buNone/>
            </a:pPr>
            <a:r>
              <a:rPr lang="en-US" sz="2700" dirty="0">
                <a:solidFill>
                  <a:schemeClr val="accent1"/>
                </a:solidFill>
              </a:rPr>
              <a:t>Slide 9: </a:t>
            </a:r>
            <a:r>
              <a:rPr lang="en-US" dirty="0"/>
              <a:t>https://www.moyne.vic.gov.au/Your-Property/Building-and-Planning/Planning/Statutory-Planning/Planning-Permits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Slide 10: </a:t>
            </a:r>
            <a:r>
              <a:rPr lang="en-US" dirty="0"/>
              <a:t>https://www.facebook.com/themartinhouse/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Slide 11: </a:t>
            </a:r>
            <a:r>
              <a:rPr lang="en-US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https://www.ellicottvillegov.com/planning--zoning.html</a:t>
            </a:r>
            <a:r>
              <a:rPr lang="en-US" dirty="0"/>
              <a:t>; </a:t>
            </a:r>
            <a:r>
              <a:rPr lang="en-US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https://www.dos.ny.gov/lg/publications/Municipal_Control_of_Signs.pdf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Slide 17: </a:t>
            </a:r>
            <a:r>
              <a:rPr lang="en-US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https://www.dec.ny.</a:t>
            </a:r>
            <a:r>
              <a:rPr lang="en-US" sz="27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</a:t>
            </a:r>
            <a:r>
              <a:rPr lang="en-US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/docs/permits_ej_operations_pdf/noise2000.pdf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3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53" name="Rectangle 72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54" name="Rectangle 74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1752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57" y="0"/>
            <a:ext cx="12191999" cy="2217528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45A74D3-31DA-41C1-B052-C29A4D2DD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003218" cy="16001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Who Are You?</a:t>
            </a:r>
            <a:endParaRPr lang="en-US" b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4BC61B6-B7BF-4474-A347-ACF914363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10" y="2514599"/>
            <a:ext cx="5787390" cy="4048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chemeClr val="tx2"/>
                </a:solidFill>
              </a:rPr>
              <a:t>Who is participating today</a:t>
            </a:r>
            <a:r>
              <a:rPr lang="en-US" sz="1600" dirty="0">
                <a:solidFill>
                  <a:schemeClr val="tx2"/>
                </a:solidFill>
              </a:rPr>
              <a:t>?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Planning Board members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Zoning Board of Appeals members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Municipal Board Members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Planning Consultants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chemeClr val="tx2"/>
                </a:solidFill>
              </a:rPr>
              <a:t>Does your community have the following:</a:t>
            </a:r>
            <a:endParaRPr lang="en-US" sz="1600" dirty="0">
              <a:solidFill>
                <a:schemeClr val="tx2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Architectural Design Standards?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Difficulty enforcing your Sign Regulations?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Interest from solar farm developers?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chemeClr val="tx2"/>
                </a:solidFill>
              </a:rPr>
              <a:t>What are your Hot-topic zoning challenges?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7FD89E5-41F7-4A0B-BF71-B0D47ABAC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r="7194"/>
          <a:stretch/>
        </p:blipFill>
        <p:spPr bwMode="auto">
          <a:xfrm>
            <a:off x="6690945" y="2439011"/>
            <a:ext cx="5272453" cy="419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728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3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2" name="Picture 40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53" name="Rectangle 42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4" name="Rectangle 44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BB4CA29D-FE77-4A96-A06D-3ABEAEECC3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06"/>
          <a:stretch/>
        </p:blipFill>
        <p:spPr>
          <a:xfrm>
            <a:off x="180438" y="128392"/>
            <a:ext cx="6195372" cy="4618233"/>
          </a:xfrm>
          <a:prstGeom prst="rect">
            <a:avLst/>
          </a:prstGeom>
        </p:spPr>
      </p:pic>
      <p:sp>
        <p:nvSpPr>
          <p:cNvPr id="55" name="Rectangle 46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02877"/>
            <a:ext cx="12192000" cy="226733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6" name="Rectangle 48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55" y="4596020"/>
            <a:ext cx="12191999" cy="2274195"/>
          </a:xfrm>
          <a:prstGeom prst="rect">
            <a:avLst/>
          </a:prstGeom>
          <a:blipFill dpi="0" rotWithShape="1">
            <a:blip r:embed="rId5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3B1AF0-7F17-4D8B-8738-5EE82CA8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800"/>
            <a:ext cx="10003218" cy="121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Presentation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07A86-C876-40EA-A5CC-E706CE50DC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200" y="399684"/>
            <a:ext cx="4800600" cy="39359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Protecting Community Character Through Zoning</a:t>
            </a:r>
          </a:p>
          <a:p>
            <a:pPr marL="514350"/>
            <a:r>
              <a:rPr lang="en-US" sz="2000" dirty="0">
                <a:solidFill>
                  <a:schemeClr val="tx2"/>
                </a:solidFill>
              </a:rPr>
              <a:t>Comprehensive Plan</a:t>
            </a:r>
          </a:p>
          <a:p>
            <a:pPr marL="514350"/>
            <a:r>
              <a:rPr lang="en-US" sz="2000" dirty="0">
                <a:solidFill>
                  <a:schemeClr val="tx2"/>
                </a:solidFill>
              </a:rPr>
              <a:t>Zoning</a:t>
            </a:r>
          </a:p>
          <a:p>
            <a:pPr marL="514350"/>
            <a:r>
              <a:rPr lang="en-US" sz="2000" dirty="0">
                <a:solidFill>
                  <a:schemeClr val="tx2"/>
                </a:solidFill>
              </a:rPr>
              <a:t>SEQR</a:t>
            </a:r>
          </a:p>
          <a:p>
            <a:pPr marL="514350"/>
            <a:r>
              <a:rPr lang="en-US" sz="2000" dirty="0">
                <a:solidFill>
                  <a:schemeClr val="tx2"/>
                </a:solidFill>
              </a:rPr>
              <a:t>Enforcement</a:t>
            </a:r>
          </a:p>
          <a:p>
            <a:pPr marL="514350"/>
            <a:r>
              <a:rPr lang="en-US" sz="2000" dirty="0">
                <a:solidFill>
                  <a:schemeClr val="tx2"/>
                </a:solidFill>
              </a:rPr>
              <a:t>Case Study</a:t>
            </a:r>
          </a:p>
          <a:p>
            <a:pPr marL="514350"/>
            <a:r>
              <a:rPr lang="en-US" sz="2000" dirty="0">
                <a:solidFill>
                  <a:schemeClr val="tx2"/>
                </a:solidFill>
              </a:rPr>
              <a:t>Q&amp;A – through Zoom Chat function</a:t>
            </a:r>
          </a:p>
        </p:txBody>
      </p:sp>
    </p:spTree>
    <p:extLst>
      <p:ext uri="{BB962C8B-B14F-4D97-AF65-F5344CB8AC3E}">
        <p14:creationId xmlns:p14="http://schemas.microsoft.com/office/powerpoint/2010/main" val="778042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94C9708-F6A4-4956-B261-A4A2C4DFE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92DB257-3E16-4A3C-9E28-46828281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50"/>
            <a:ext cx="6254652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87685E6-1160-459B-8C70-301404C06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048" y="0"/>
            <a:ext cx="6251447" cy="6858000"/>
          </a:xfrm>
          <a:prstGeom prst="rect">
            <a:avLst/>
          </a:prstGeom>
          <a:blipFill dpi="0" rotWithShape="1">
            <a:blip r:embed="rId4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3B1AF0-7F17-4D8B-8738-5EE82CA8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65" y="594218"/>
            <a:ext cx="4953000" cy="16645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Presentation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07A86-C876-40EA-A5CC-E706CE50DC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784" y="2451284"/>
            <a:ext cx="4952681" cy="372861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B050"/>
                </a:solidFill>
              </a:rPr>
              <a:t>GOAL</a:t>
            </a:r>
            <a:r>
              <a:rPr lang="en-US" sz="1800" b="1" dirty="0"/>
              <a:t>:  Provide guidance on how to use comprehensive planning and zoning to protect community character.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B050"/>
                </a:solidFill>
              </a:rPr>
              <a:t>    Objectives:</a:t>
            </a:r>
          </a:p>
          <a:p>
            <a:pPr marL="514350"/>
            <a:r>
              <a:rPr lang="en-US" sz="1800" dirty="0"/>
              <a:t>To identify and define community character through your plan.</a:t>
            </a:r>
          </a:p>
          <a:p>
            <a:pPr marL="514350"/>
            <a:r>
              <a:rPr lang="en-US" sz="1800" dirty="0"/>
              <a:t>To develop zoning standards.</a:t>
            </a:r>
          </a:p>
          <a:p>
            <a:pPr marL="514350"/>
            <a:r>
              <a:rPr lang="en-US" sz="1800" dirty="0"/>
              <a:t>To putting zoning into practice.</a:t>
            </a:r>
          </a:p>
          <a:p>
            <a:pPr marL="514350"/>
            <a:r>
              <a:rPr lang="en-US" sz="1800" dirty="0"/>
              <a:t>To enforce  zoning standards.</a:t>
            </a:r>
          </a:p>
          <a:p>
            <a:pPr marL="285750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0C07C-AB20-4A00-B53B-FD1FA86A5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37" y="2006081"/>
            <a:ext cx="5273148" cy="381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59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7CAEDE-D92D-4745-8749-71019415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C96CB6-3880-40E6-A4BF-F64E7D1E4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36E0BD-C473-4F98-86DF-85C2D12DE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19" y="377191"/>
            <a:ext cx="5743925" cy="36004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Comprehensive Plan - Zoning</a:t>
            </a:r>
          </a:p>
          <a:p>
            <a:r>
              <a:rPr lang="en-US" sz="2000" dirty="0">
                <a:solidFill>
                  <a:schemeClr val="tx2"/>
                </a:solidFill>
              </a:rPr>
              <a:t>NY State Authorization for </a:t>
            </a:r>
            <a:r>
              <a:rPr lang="en-US" sz="2000" u="sng" dirty="0">
                <a:solidFill>
                  <a:schemeClr val="tx2"/>
                </a:solidFill>
              </a:rPr>
              <a:t>zoning</a:t>
            </a:r>
            <a:r>
              <a:rPr lang="en-US" sz="2000" dirty="0">
                <a:solidFill>
                  <a:schemeClr val="tx2"/>
                </a:solidFill>
              </a:rPr>
              <a:t> is based on:       “…</a:t>
            </a:r>
            <a:r>
              <a:rPr lang="en-US" sz="2000" i="1" dirty="0">
                <a:solidFill>
                  <a:schemeClr val="tx2"/>
                </a:solidFill>
              </a:rPr>
              <a:t>in accord with well considered plan</a:t>
            </a:r>
            <a:r>
              <a:rPr lang="en-US" sz="2000" dirty="0">
                <a:solidFill>
                  <a:schemeClr val="tx2"/>
                </a:solidFill>
              </a:rPr>
              <a:t>”</a:t>
            </a:r>
            <a:r>
              <a:rPr lang="en-US" sz="2000" baseline="30000" dirty="0">
                <a:solidFill>
                  <a:schemeClr val="tx2"/>
                </a:solidFill>
              </a:rPr>
              <a:t>1</a:t>
            </a:r>
            <a:r>
              <a:rPr lang="en-US" sz="2000" dirty="0">
                <a:solidFill>
                  <a:schemeClr val="tx2"/>
                </a:solidFill>
              </a:rPr>
              <a:t>  or               “…</a:t>
            </a:r>
            <a:r>
              <a:rPr lang="en-US" sz="2000" i="1" dirty="0">
                <a:solidFill>
                  <a:schemeClr val="tx2"/>
                </a:solidFill>
              </a:rPr>
              <a:t>in accordance with a comprehensive plan</a:t>
            </a:r>
            <a:r>
              <a:rPr lang="en-US" sz="2000" dirty="0">
                <a:solidFill>
                  <a:schemeClr val="tx2"/>
                </a:solidFill>
              </a:rPr>
              <a:t>”</a:t>
            </a:r>
            <a:r>
              <a:rPr lang="en-US" sz="2000" baseline="30000" dirty="0">
                <a:solidFill>
                  <a:schemeClr val="tx2"/>
                </a:solidFill>
              </a:rPr>
              <a:t>2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Drafting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Amendments / Special Study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Define existing character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Analysis, S.W.O.T. 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Future Vision for your town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Maps and Graphics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Recommendations for Zoning Amendments                           to Facilitate Future Vision</a:t>
            </a:r>
          </a:p>
          <a:p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BF20AA32-2B62-4863-A172-D9BA27500484}"/>
              </a:ext>
            </a:extLst>
          </p:cNvPr>
          <p:cNvSpPr txBox="1">
            <a:spLocks/>
          </p:cNvSpPr>
          <p:nvPr/>
        </p:nvSpPr>
        <p:spPr>
          <a:xfrm>
            <a:off x="6356466" y="6323538"/>
            <a:ext cx="5632732" cy="56892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 baseline="30000" dirty="0">
                <a:solidFill>
                  <a:schemeClr val="tx2"/>
                </a:solidFill>
              </a:rPr>
              <a:t>1</a:t>
            </a:r>
            <a:r>
              <a:rPr lang="en-US" sz="2000" dirty="0">
                <a:solidFill>
                  <a:schemeClr val="tx2"/>
                </a:solidFill>
              </a:rPr>
              <a:t> General City Law §20(25)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baseline="30000" dirty="0">
                <a:solidFill>
                  <a:schemeClr val="tx2"/>
                </a:solidFill>
              </a:rPr>
              <a:t>2</a:t>
            </a:r>
            <a:r>
              <a:rPr lang="en-US" sz="2000" dirty="0">
                <a:solidFill>
                  <a:schemeClr val="tx2"/>
                </a:solidFill>
              </a:rPr>
              <a:t> Town Law §263; Village Law §7-704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99F1515-76D5-4144-8F24-D79A5734F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91" y="593363"/>
            <a:ext cx="3794185" cy="2549147"/>
          </a:xfrm>
        </p:spPr>
        <p:txBody>
          <a:bodyPr>
            <a:normAutofit/>
          </a:bodyPr>
          <a:lstStyle/>
          <a:p>
            <a:r>
              <a:rPr lang="en-US" sz="3400" dirty="0"/>
              <a:t>Guiding Community Character</a:t>
            </a:r>
          </a:p>
        </p:txBody>
      </p:sp>
      <p:sp>
        <p:nvSpPr>
          <p:cNvPr id="22" name="Rectangle 21" descr="Checkmark">
            <a:extLst>
              <a:ext uri="{FF2B5EF4-FFF2-40B4-BE49-F238E27FC236}">
                <a16:creationId xmlns:a16="http://schemas.microsoft.com/office/drawing/2014/main" id="{79C1ECAA-CB12-46CC-ADBB-56BE605E337A}"/>
              </a:ext>
            </a:extLst>
          </p:cNvPr>
          <p:cNvSpPr/>
          <p:nvPr/>
        </p:nvSpPr>
        <p:spPr>
          <a:xfrm>
            <a:off x="391082" y="3637014"/>
            <a:ext cx="964194" cy="964194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B163E4E-C9A5-4FA6-9772-DB9C282EA7F4}"/>
              </a:ext>
            </a:extLst>
          </p:cNvPr>
          <p:cNvSpPr txBox="1">
            <a:spLocks/>
          </p:cNvSpPr>
          <p:nvPr/>
        </p:nvSpPr>
        <p:spPr>
          <a:xfrm>
            <a:off x="1501053" y="3735870"/>
            <a:ext cx="2919436" cy="2869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Comprehensive Plan</a:t>
            </a:r>
          </a:p>
          <a:p>
            <a:endParaRPr lang="en-US" sz="2800" b="0" dirty="0"/>
          </a:p>
          <a:p>
            <a:br>
              <a:rPr lang="en-US" sz="3400" dirty="0"/>
            </a:br>
            <a:br>
              <a:rPr lang="en-US" sz="3400" dirty="0"/>
            </a:br>
            <a:endParaRPr lang="en-US" sz="3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02E88-48D6-4949-9AFA-6E0D0E61D8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530" y="3953742"/>
            <a:ext cx="3868302" cy="290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24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7CAEDE-D92D-4745-8749-71019415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C96CB6-3880-40E6-A4BF-F64E7D1E4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36E0BD-C473-4F98-86DF-85C2D12DE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2367" y="296281"/>
            <a:ext cx="6909931" cy="64134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300" b="1" dirty="0">
                <a:solidFill>
                  <a:schemeClr val="tx2"/>
                </a:solidFill>
              </a:rPr>
              <a:t>Zoning:  </a:t>
            </a:r>
            <a:r>
              <a:rPr lang="en-US" sz="3300" b="1" dirty="0">
                <a:solidFill>
                  <a:schemeClr val="tx1"/>
                </a:solidFill>
              </a:rPr>
              <a:t>Drafting Regulations 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Districting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97FE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314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Purpose and Intent of each District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97FE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314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Zoning Map</a:t>
            </a:r>
            <a:endParaRPr lang="en-US" sz="2400" b="1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Land Use Tables - </a:t>
            </a:r>
            <a:r>
              <a:rPr lang="en-US" sz="2400" dirty="0">
                <a:solidFill>
                  <a:schemeClr val="tx2"/>
                </a:solidFill>
              </a:rPr>
              <a:t>What’s Permitted Where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97FE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243141"/>
                </a:solidFill>
                <a:latin typeface="Avenir Next LT Pro"/>
              </a:rPr>
              <a:t>Categories</a:t>
            </a:r>
          </a:p>
          <a:p>
            <a:pPr lvl="2">
              <a:buClr>
                <a:srgbClr val="297FE7"/>
              </a:buClr>
              <a:defRPr/>
            </a:pPr>
            <a:r>
              <a:rPr lang="en-US" dirty="0">
                <a:solidFill>
                  <a:srgbClr val="243141"/>
                </a:solidFill>
                <a:latin typeface="Avenir Next LT Pro"/>
              </a:rPr>
              <a:t>Residential</a:t>
            </a:r>
          </a:p>
          <a:p>
            <a:pPr lvl="2">
              <a:buClr>
                <a:srgbClr val="297FE7"/>
              </a:buClr>
              <a:defRPr/>
            </a:pPr>
            <a:r>
              <a:rPr lang="en-US" dirty="0">
                <a:solidFill>
                  <a:srgbClr val="243141"/>
                </a:solidFill>
                <a:latin typeface="Avenir Next LT Pro"/>
              </a:rPr>
              <a:t>Commercial</a:t>
            </a:r>
          </a:p>
          <a:p>
            <a:pPr lvl="2">
              <a:buClr>
                <a:srgbClr val="297FE7"/>
              </a:buClr>
              <a:defRPr/>
            </a:pPr>
            <a:r>
              <a:rPr lang="en-US" dirty="0">
                <a:solidFill>
                  <a:srgbClr val="243141"/>
                </a:solidFill>
                <a:latin typeface="Avenir Next LT Pro"/>
              </a:rPr>
              <a:t>Agriculture / Agri. Business</a:t>
            </a:r>
          </a:p>
          <a:p>
            <a:pPr lvl="2">
              <a:buClr>
                <a:srgbClr val="297FE7"/>
              </a:buClr>
              <a:defRPr/>
            </a:pPr>
            <a:r>
              <a:rPr lang="en-US" sz="2100" dirty="0">
                <a:solidFill>
                  <a:srgbClr val="243141"/>
                </a:solidFill>
                <a:latin typeface="Avenir Next LT Pro"/>
              </a:rPr>
              <a:t>Mixed-Use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97FE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314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Assign Uses to Districts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97FE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314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Assign Jurisdiction:</a:t>
            </a:r>
          </a:p>
          <a:p>
            <a:pPr lvl="2">
              <a:buClr>
                <a:srgbClr val="297FE7"/>
              </a:buClr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4314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As of Right</a:t>
            </a:r>
          </a:p>
          <a:p>
            <a:pPr lvl="2">
              <a:buClr>
                <a:srgbClr val="297FE7"/>
              </a:buClr>
              <a:defRPr/>
            </a:pPr>
            <a:r>
              <a:rPr lang="en-US" dirty="0">
                <a:solidFill>
                  <a:srgbClr val="243141"/>
                </a:solidFill>
                <a:latin typeface="Avenir Next LT Pro"/>
              </a:rPr>
              <a:t>Permitted - Site Plan</a:t>
            </a:r>
          </a:p>
          <a:p>
            <a:pPr lvl="2">
              <a:buClr>
                <a:srgbClr val="297FE7"/>
              </a:buClr>
              <a:defRPr/>
            </a:pPr>
            <a:r>
              <a:rPr lang="en-US" dirty="0">
                <a:solidFill>
                  <a:srgbClr val="243141"/>
                </a:solidFill>
                <a:latin typeface="Avenir Next LT Pro"/>
              </a:rPr>
              <a:t>Special Use Permit</a:t>
            </a:r>
          </a:p>
          <a:p>
            <a:pPr lvl="2">
              <a:buClr>
                <a:srgbClr val="297FE7"/>
              </a:buClr>
              <a:defRPr/>
            </a:pPr>
            <a:r>
              <a:rPr lang="en-US" dirty="0">
                <a:solidFill>
                  <a:srgbClr val="243141"/>
                </a:solidFill>
                <a:latin typeface="Avenir Next LT Pro"/>
              </a:rPr>
              <a:t>Not Permitted</a:t>
            </a:r>
          </a:p>
          <a:p>
            <a:pPr marL="457200" lvl="1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914400" lvl="2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lvl="2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61842D4-F687-40CC-887B-AF1B3F9F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91" y="593363"/>
            <a:ext cx="3794185" cy="2549147"/>
          </a:xfrm>
        </p:spPr>
        <p:txBody>
          <a:bodyPr>
            <a:normAutofit/>
          </a:bodyPr>
          <a:lstStyle/>
          <a:p>
            <a:r>
              <a:rPr lang="en-US" sz="3400" dirty="0"/>
              <a:t>Guiding Community Character</a:t>
            </a:r>
          </a:p>
        </p:txBody>
      </p:sp>
      <p:sp>
        <p:nvSpPr>
          <p:cNvPr id="19" name="Rectangle 18" descr="City">
            <a:extLst>
              <a:ext uri="{FF2B5EF4-FFF2-40B4-BE49-F238E27FC236}">
                <a16:creationId xmlns:a16="http://schemas.microsoft.com/office/drawing/2014/main" id="{8A567A11-27B1-4D47-B79D-B68A8365B505}"/>
              </a:ext>
            </a:extLst>
          </p:cNvPr>
          <p:cNvSpPr/>
          <p:nvPr/>
        </p:nvSpPr>
        <p:spPr>
          <a:xfrm>
            <a:off x="564292" y="3429000"/>
            <a:ext cx="964194" cy="964194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5E8DB6B-FA4C-4E68-B415-F1D2449D1F17}"/>
              </a:ext>
            </a:extLst>
          </p:cNvPr>
          <p:cNvSpPr txBox="1">
            <a:spLocks/>
          </p:cNvSpPr>
          <p:nvPr/>
        </p:nvSpPr>
        <p:spPr>
          <a:xfrm>
            <a:off x="1746358" y="3100467"/>
            <a:ext cx="2919436" cy="2889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Zoning</a:t>
            </a:r>
            <a:br>
              <a:rPr lang="en-US" sz="3400" dirty="0"/>
            </a:br>
            <a:br>
              <a:rPr lang="en-US" sz="3400" dirty="0"/>
            </a:br>
            <a:endParaRPr lang="en-US" sz="3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46189-3D0A-4E9D-8956-C55ABE651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396" y="3057149"/>
            <a:ext cx="3259556" cy="350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71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7CAEDE-D92D-4745-8749-71019415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C96CB6-3880-40E6-A4BF-F64E7D1E4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0B16A-26C0-497F-A9A5-600519C87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91" y="593363"/>
            <a:ext cx="3794185" cy="2549147"/>
          </a:xfrm>
        </p:spPr>
        <p:txBody>
          <a:bodyPr>
            <a:normAutofit/>
          </a:bodyPr>
          <a:lstStyle/>
          <a:p>
            <a:r>
              <a:rPr lang="en-US" sz="3400" dirty="0"/>
              <a:t>Guiding Community Character</a:t>
            </a:r>
          </a:p>
        </p:txBody>
      </p:sp>
      <p:sp>
        <p:nvSpPr>
          <p:cNvPr id="14" name="Rectangle 13" descr="City">
            <a:extLst>
              <a:ext uri="{FF2B5EF4-FFF2-40B4-BE49-F238E27FC236}">
                <a16:creationId xmlns:a16="http://schemas.microsoft.com/office/drawing/2014/main" id="{A44D7275-5483-4B6A-81FE-F0212EACE9FC}"/>
              </a:ext>
            </a:extLst>
          </p:cNvPr>
          <p:cNvSpPr/>
          <p:nvPr/>
        </p:nvSpPr>
        <p:spPr>
          <a:xfrm>
            <a:off x="268430" y="3142510"/>
            <a:ext cx="964194" cy="964194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36E0BD-C473-4F98-86DF-85C2D12DE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7776" y="980315"/>
            <a:ext cx="4364439" cy="551111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Written Regulations</a:t>
            </a:r>
          </a:p>
          <a:p>
            <a:pPr lvl="1"/>
            <a:r>
              <a:rPr lang="en-US" u="sng" dirty="0">
                <a:solidFill>
                  <a:schemeClr val="tx2"/>
                </a:solidFill>
              </a:rPr>
              <a:t>Influence Character</a:t>
            </a:r>
          </a:p>
          <a:p>
            <a:pPr lvl="2"/>
            <a:r>
              <a:rPr lang="en-US" sz="2400" dirty="0">
                <a:solidFill>
                  <a:schemeClr val="tx2"/>
                </a:solidFill>
              </a:rPr>
              <a:t>Lot size</a:t>
            </a:r>
          </a:p>
          <a:p>
            <a:pPr lvl="2"/>
            <a:r>
              <a:rPr lang="en-US" sz="2400" dirty="0">
                <a:solidFill>
                  <a:schemeClr val="tx2"/>
                </a:solidFill>
              </a:rPr>
              <a:t>Density</a:t>
            </a:r>
          </a:p>
          <a:p>
            <a:pPr lvl="2"/>
            <a:r>
              <a:rPr lang="en-US" sz="2400" dirty="0">
                <a:solidFill>
                  <a:schemeClr val="tx2"/>
                </a:solidFill>
              </a:rPr>
              <a:t>Setbacks</a:t>
            </a:r>
          </a:p>
          <a:p>
            <a:pPr lvl="2"/>
            <a:r>
              <a:rPr lang="en-US" sz="2400" dirty="0">
                <a:solidFill>
                  <a:schemeClr val="tx2"/>
                </a:solidFill>
              </a:rPr>
              <a:t>Open space</a:t>
            </a:r>
          </a:p>
          <a:p>
            <a:pPr lvl="2"/>
            <a:r>
              <a:rPr lang="en-US" sz="2400" dirty="0">
                <a:solidFill>
                  <a:schemeClr val="tx2"/>
                </a:solidFill>
              </a:rPr>
              <a:t>Height</a:t>
            </a:r>
          </a:p>
          <a:p>
            <a:pPr lvl="2"/>
            <a:r>
              <a:rPr lang="en-US" sz="2400" dirty="0">
                <a:solidFill>
                  <a:schemeClr val="tx2"/>
                </a:solidFill>
              </a:rPr>
              <a:t>Orientation of</a:t>
            </a:r>
          </a:p>
          <a:p>
            <a:pPr lvl="3"/>
            <a:r>
              <a:rPr lang="en-US" sz="2200" dirty="0">
                <a:solidFill>
                  <a:schemeClr val="tx2"/>
                </a:solidFill>
              </a:rPr>
              <a:t>Buildings</a:t>
            </a:r>
          </a:p>
          <a:p>
            <a:pPr lvl="3"/>
            <a:r>
              <a:rPr lang="en-US" sz="2200" dirty="0">
                <a:solidFill>
                  <a:schemeClr val="tx2"/>
                </a:solidFill>
              </a:rPr>
              <a:t>Parking</a:t>
            </a:r>
          </a:p>
          <a:p>
            <a:pPr lvl="2"/>
            <a:r>
              <a:rPr lang="en-US" sz="2400" dirty="0">
                <a:solidFill>
                  <a:schemeClr val="tx2"/>
                </a:solidFill>
              </a:rPr>
              <a:t>Noise and Light standards</a:t>
            </a:r>
          </a:p>
          <a:p>
            <a:pPr lvl="2"/>
            <a:endParaRPr lang="en-US" sz="2400" dirty="0">
              <a:solidFill>
                <a:schemeClr val="tx2"/>
              </a:solidFill>
            </a:endParaRPr>
          </a:p>
          <a:p>
            <a:pPr lvl="2"/>
            <a:endParaRPr lang="en-US" sz="2400" dirty="0">
              <a:solidFill>
                <a:schemeClr val="tx2"/>
              </a:solidFill>
            </a:endParaRPr>
          </a:p>
          <a:p>
            <a:pPr lvl="2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EA166FD-0087-4190-AA19-CF8C3FF23769}"/>
              </a:ext>
            </a:extLst>
          </p:cNvPr>
          <p:cNvSpPr txBox="1">
            <a:spLocks/>
          </p:cNvSpPr>
          <p:nvPr/>
        </p:nvSpPr>
        <p:spPr>
          <a:xfrm>
            <a:off x="1611039" y="3544365"/>
            <a:ext cx="2919436" cy="1455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Zoning</a:t>
            </a:r>
            <a:br>
              <a:rPr lang="en-US" sz="3400" dirty="0"/>
            </a:br>
            <a:br>
              <a:rPr lang="en-US" sz="3400" dirty="0"/>
            </a:br>
            <a:endParaRPr lang="en-US" sz="3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1D2593-AFED-4100-BD5B-9D28AB77866D}"/>
              </a:ext>
            </a:extLst>
          </p:cNvPr>
          <p:cNvSpPr txBox="1"/>
          <p:nvPr/>
        </p:nvSpPr>
        <p:spPr>
          <a:xfrm>
            <a:off x="4717776" y="242327"/>
            <a:ext cx="629209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300" b="1" dirty="0">
                <a:solidFill>
                  <a:schemeClr val="tx2"/>
                </a:solidFill>
              </a:rPr>
              <a:t>Zoning:  </a:t>
            </a:r>
            <a:r>
              <a:rPr lang="en-US" sz="3300" b="1" dirty="0"/>
              <a:t>Drafting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/>
              <a:t>Regulations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90E28C-8454-4868-B71A-099862B0CD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3887" y="4342635"/>
            <a:ext cx="3695855" cy="2391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E640F3-53EC-458B-814F-D60D77064B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7" r="11937"/>
          <a:stretch/>
        </p:blipFill>
        <p:spPr>
          <a:xfrm>
            <a:off x="1515129" y="4046725"/>
            <a:ext cx="3895949" cy="2880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28D8ED-201C-4110-B6F8-45C22ADE89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3888" y="1084818"/>
            <a:ext cx="3695854" cy="27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21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84B9546E-20BE-462C-8BE8-4EBDB46F8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2567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DFE5D2E8-C366-48AC-97AE-18C67E4EF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2225674"/>
          </a:xfrm>
          <a:prstGeom prst="rect">
            <a:avLst/>
          </a:prstGeom>
          <a:blipFill dpi="0" rotWithShape="1">
            <a:blip r:embed="rId3">
              <a:alphaModFix amt="24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36E0BD-C473-4F98-86DF-85C2D12DE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236" y="2362124"/>
            <a:ext cx="11112924" cy="4267276"/>
          </a:xfrm>
        </p:spPr>
        <p:txBody>
          <a:bodyPr numCol="2" anchor="ctr">
            <a:normAutofit/>
          </a:bodyPr>
          <a:lstStyle/>
          <a:p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Zoning and Building Permits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- CEO</a:t>
            </a:r>
            <a:endParaRPr lang="en-US" sz="2000" b="1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Special Use Permit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– Allowed by P.B.</a:t>
            </a:r>
          </a:p>
          <a:p>
            <a:pPr lvl="1"/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Use-Specific and Site-Specific </a:t>
            </a:r>
          </a:p>
          <a:p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Site Plan 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- Review by P.B.</a:t>
            </a:r>
            <a:endParaRPr lang="en-US" sz="2000" b="1" dirty="0">
              <a:solidFill>
                <a:schemeClr val="tx1">
                  <a:alpha val="80000"/>
                </a:schemeClr>
              </a:solidFill>
            </a:endParaRPr>
          </a:p>
          <a:p>
            <a:pPr lvl="1"/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Lot orientation, building and parking location</a:t>
            </a:r>
          </a:p>
          <a:p>
            <a:pPr lvl="1"/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Landscape plan, outdoor lighting, signage</a:t>
            </a:r>
          </a:p>
          <a:p>
            <a:pPr lvl="1"/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Light and noise buffering to surrounding residential</a:t>
            </a:r>
          </a:p>
          <a:p>
            <a:pPr lvl="1"/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Elevation drawings required?</a:t>
            </a:r>
          </a:p>
          <a:p>
            <a:pPr lvl="1"/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Renderings required?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EF90BC8-529A-4715-8AA1-8AC1E8565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003218" cy="1600124"/>
          </a:xfrm>
        </p:spPr>
        <p:txBody>
          <a:bodyPr>
            <a:normAutofit/>
          </a:bodyPr>
          <a:lstStyle/>
          <a:p>
            <a:r>
              <a:rPr lang="en-US" dirty="0"/>
              <a:t>Zoning – </a:t>
            </a:r>
            <a:br>
              <a:rPr lang="en-US" dirty="0"/>
            </a:br>
            <a:r>
              <a:rPr lang="en-US" dirty="0"/>
              <a:t>Implementation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10CD-404F-45B7-B6F9-1CBEE20FB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47" y="936512"/>
            <a:ext cx="4485209" cy="2511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03D92-57B2-473E-8C4C-6F2F3AB6C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2250" y="3584679"/>
            <a:ext cx="5893928" cy="29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64155"/>
      </p:ext>
    </p:extLst>
  </p:cSld>
  <p:clrMapOvr>
    <a:masterClrMapping/>
  </p:clrMapOvr>
</p:sld>
</file>

<file path=ppt/theme/theme1.xml><?xml version="1.0" encoding="utf-8"?>
<a:theme xmlns:a="http://schemas.openxmlformats.org/drawingml/2006/main" name="BlockprintVTI">
  <a:themeElements>
    <a:clrScheme name="AnalogousFromRegularSeedLeftStep">
      <a:dk1>
        <a:srgbClr val="000000"/>
      </a:dk1>
      <a:lt1>
        <a:srgbClr val="FFFFFF"/>
      </a:lt1>
      <a:dk2>
        <a:srgbClr val="243141"/>
      </a:dk2>
      <a:lt2>
        <a:srgbClr val="E8E5E2"/>
      </a:lt2>
      <a:accent1>
        <a:srgbClr val="297FE7"/>
      </a:accent1>
      <a:accent2>
        <a:srgbClr val="16B3CB"/>
      </a:accent2>
      <a:accent3>
        <a:srgbClr val="20B68C"/>
      </a:accent3>
      <a:accent4>
        <a:srgbClr val="14BA46"/>
      </a:accent4>
      <a:accent5>
        <a:srgbClr val="33BB21"/>
      </a:accent5>
      <a:accent6>
        <a:srgbClr val="69B414"/>
      </a:accent6>
      <a:hlink>
        <a:srgbClr val="AD7939"/>
      </a:hlink>
      <a:folHlink>
        <a:srgbClr val="7F7F7F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1840</Words>
  <Application>Microsoft Office PowerPoint</Application>
  <PresentationFormat>Widescreen</PresentationFormat>
  <Paragraphs>216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Avenir Next LT Pro</vt:lpstr>
      <vt:lpstr>AvenirNext LT Pro Medium</vt:lpstr>
      <vt:lpstr>Calibri</vt:lpstr>
      <vt:lpstr>BlockprintVTI</vt:lpstr>
      <vt:lpstr>Protecting Community Character Through Zoning Administration and Enforcement</vt:lpstr>
      <vt:lpstr>Who We Are  </vt:lpstr>
      <vt:lpstr>Who Are You?</vt:lpstr>
      <vt:lpstr>Presentation Overview</vt:lpstr>
      <vt:lpstr>Presentation Goal</vt:lpstr>
      <vt:lpstr>Guiding Community Character</vt:lpstr>
      <vt:lpstr>Guiding Community Character</vt:lpstr>
      <vt:lpstr>Guiding Community Character</vt:lpstr>
      <vt:lpstr>Zoning –  Implementation </vt:lpstr>
      <vt:lpstr>  Zoning –    Implementation </vt:lpstr>
      <vt:lpstr>Zoning – Implementation </vt:lpstr>
      <vt:lpstr>Why SEQRA is Important to Community Character</vt:lpstr>
      <vt:lpstr>Enforcement to  Protect Community Character</vt:lpstr>
      <vt:lpstr>Enforcement by Whom</vt:lpstr>
      <vt:lpstr>Determining Adverse Impacts on Community Character is Part of SEQRA Review Process and is Challengeable In Article 78 Action</vt:lpstr>
      <vt:lpstr>Agricultural-Residential Case Study of Model Plane Airport Permitted for Adult Enthusiasts; Where Noise Impacts Community Character</vt:lpstr>
      <vt:lpstr>Noise Pressures introduced by Siting Projects May be Found to objectively Impair Community Character.</vt:lpstr>
      <vt:lpstr>Key Facts to Knapp Road Case Study</vt:lpstr>
      <vt:lpstr>Protecting against Adverse Impact of Community Character is Lawful and Required in Review Process</vt:lpstr>
      <vt:lpstr>Q&amp;A</vt:lpstr>
      <vt:lpstr>Additional Content Resources</vt:lpstr>
      <vt:lpstr>Image 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Protecting Community Character Through Zoning Administration and Enforcement</dc:title>
  <dc:creator>Katelyn Palumbo</dc:creator>
  <cp:lastModifiedBy>Gary Palumbo</cp:lastModifiedBy>
  <cp:revision>112</cp:revision>
  <cp:lastPrinted>2021-03-09T19:43:38Z</cp:lastPrinted>
  <dcterms:created xsi:type="dcterms:W3CDTF">2021-03-03T00:45:27Z</dcterms:created>
  <dcterms:modified xsi:type="dcterms:W3CDTF">2021-03-09T21:20:00Z</dcterms:modified>
</cp:coreProperties>
</file>